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9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63889D-AB71-4A99-8711-6BB68A604550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67A73-C916-426E-9721-8076FC97B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3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It is our mission to make interim determinations and ensure timely support to Industry personnel; getting trusted, cleared people to work as quickly as possible, and in the interest of national security.</a:t>
            </a:r>
          </a:p>
          <a:p>
            <a:pPr lvl="1"/>
            <a:r>
              <a:rPr lang="en-US" dirty="0"/>
              <a:t>For an Interim to be granted, DoD policy now requires:</a:t>
            </a:r>
          </a:p>
          <a:p>
            <a:pPr lvl="2"/>
            <a:r>
              <a:rPr lang="en-US" dirty="0"/>
              <a:t>Favorable review of the SF-86</a:t>
            </a:r>
          </a:p>
          <a:p>
            <a:pPr lvl="2"/>
            <a:r>
              <a:rPr lang="en-US" dirty="0"/>
              <a:t>Fingerprint check</a:t>
            </a:r>
          </a:p>
          <a:p>
            <a:pPr lvl="2"/>
            <a:r>
              <a:rPr lang="en-US" dirty="0"/>
              <a:t>Proof of U.S. citizenship</a:t>
            </a:r>
          </a:p>
          <a:p>
            <a:pPr lvl="2"/>
            <a:r>
              <a:rPr lang="en-US" dirty="0"/>
              <a:t>Local Records Checks</a:t>
            </a:r>
          </a:p>
          <a:p>
            <a:endParaRPr lang="en-US" dirty="0"/>
          </a:p>
          <a:p>
            <a:endParaRPr lang="en-US" dirty="0" smtClean="0"/>
          </a:p>
          <a:p>
            <a:pPr marL="465138" lvl="1" indent="-285750">
              <a:buFont typeface="Arial" panose="020B0604020202020204" pitchFamily="34" charset="0"/>
              <a:buChar char="•"/>
            </a:pPr>
            <a:endParaRPr lang="en-US" sz="1500" dirty="0" smtClean="0"/>
          </a:p>
          <a:p>
            <a:pPr marL="179388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600" b="1" dirty="0" smtClean="0">
                <a:solidFill>
                  <a:schemeClr val="bg1"/>
                </a:solidFill>
              </a:rPr>
              <a:t>Tips to Aid in Successful Processing of Your e-QIP</a:t>
            </a:r>
          </a:p>
          <a:p>
            <a:pPr marL="465138" lvl="1" indent="-285750">
              <a:buFont typeface="Wingdings" panose="05000000000000000000" pitchFamily="2" charset="2"/>
              <a:buChar char="ü"/>
            </a:pPr>
            <a:r>
              <a:rPr lang="en-US" sz="1500" dirty="0" smtClean="0"/>
              <a:t>Validate need</a:t>
            </a:r>
          </a:p>
          <a:p>
            <a:pPr marL="465138" lvl="1" indent="-285750">
              <a:buFont typeface="Wingdings" panose="05000000000000000000" pitchFamily="2" charset="2"/>
              <a:buChar char="ü"/>
            </a:pPr>
            <a:r>
              <a:rPr lang="en-US" sz="1500" dirty="0" smtClean="0"/>
              <a:t>Encourage applicant to review information for completeness and accuracy </a:t>
            </a:r>
            <a:r>
              <a:rPr lang="en-US" sz="1500" u="sng" dirty="0" smtClean="0"/>
              <a:t>prior to submitting</a:t>
            </a:r>
            <a:r>
              <a:rPr lang="en-US" sz="1500" dirty="0" smtClean="0"/>
              <a:t> (FSO should do the same prior to releasing to VROC)</a:t>
            </a:r>
            <a:endParaRPr lang="en-US" sz="1500" u="sng" dirty="0" smtClean="0"/>
          </a:p>
          <a:p>
            <a:pPr marL="465138" lvl="1" indent="-285750">
              <a:buFont typeface="Wingdings" panose="05000000000000000000" pitchFamily="2" charset="2"/>
              <a:buChar char="ü"/>
            </a:pPr>
            <a:r>
              <a:rPr lang="en-US" sz="1500" dirty="0" smtClean="0"/>
              <a:t>Leverage Click to Sign (C2S) for all forms associated with the e-QIP</a:t>
            </a:r>
          </a:p>
          <a:p>
            <a:pPr marL="465138" lvl="1" indent="-285750">
              <a:buFont typeface="Wingdings" panose="05000000000000000000" pitchFamily="2" charset="2"/>
              <a:buChar char="ü"/>
            </a:pPr>
            <a:r>
              <a:rPr lang="en-US" sz="1500" dirty="0" smtClean="0"/>
              <a:t>Electronic fingerprints should be </a:t>
            </a:r>
            <a:r>
              <a:rPr lang="en-US" sz="1500" u="sng" dirty="0" smtClean="0"/>
              <a:t>submitted at the same time or just before</a:t>
            </a:r>
            <a:r>
              <a:rPr lang="en-US" sz="1500" dirty="0" smtClean="0"/>
              <a:t> an investigation request is released to DCSA in JPAS. You can confirm that the National Background Investigations Bureau (NBIB) has processed the fingerprints by checking SII in JPAS which indicates a "SAC" closed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5419-D896-412E-9D97-3EB44132F001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466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97280"/>
            <a:ext cx="7886700" cy="5029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October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UNCLASSIFIED</a:t>
            </a: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5736-6DC4-47F4-9AC4-BE352C6182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xmlns="" id="{524ED0E8-897D-4E18-A06C-1A0F5902354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28950" y="-926"/>
            <a:ext cx="3086100" cy="338859"/>
          </a:xfrm>
        </p:spPr>
        <p:txBody>
          <a:bodyPr anchor="b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VROC Industry Briefing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FY20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xmlns="" id="{C981A91C-8EDB-41C9-91FD-F6A5E8DF3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7284"/>
            <a:ext cx="7195508" cy="5432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1393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two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7/3/2019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UNCLASSIFIED</a:t>
            </a: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5736-6DC4-47F4-9AC4-BE352C6182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xmlns="" id="{524ED0E8-897D-4E18-A06C-1A0F5902354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28950" y="-926"/>
            <a:ext cx="3086100" cy="338859"/>
          </a:xfrm>
        </p:spPr>
        <p:txBody>
          <a:bodyPr anchor="b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VROC Industry Briefing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FY20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xmlns="" id="{16A3FA92-E7AB-4CBA-BCD0-2E59B9C15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1054"/>
            <a:ext cx="7886700" cy="47354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itle Placeholder 1">
            <a:extLst>
              <a:ext uri="{FF2B5EF4-FFF2-40B4-BE49-F238E27FC236}">
                <a16:creationId xmlns:a16="http://schemas.microsoft.com/office/drawing/2014/main" xmlns="" id="{13C0DE74-EF76-4E6D-8695-930528D37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7467"/>
            <a:ext cx="7195508" cy="5829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ts val="42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5187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097280"/>
            <a:ext cx="3886200" cy="5029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097280"/>
            <a:ext cx="38862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7/3/2019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>
                    <a:lumMod val="50000"/>
                    <a:lumOff val="50000"/>
                  </a:prstClr>
                </a:solidFill>
              </a:rPr>
              <a:t>ADD CLASSIFICATION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5736-6DC4-47F4-9AC4-BE352C6182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xmlns="" id="{7917B9F1-A1C0-4886-9B3D-9AADDFECB7D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28950" y="-926"/>
            <a:ext cx="3086100" cy="338859"/>
          </a:xfrm>
        </p:spPr>
        <p:txBody>
          <a:bodyPr anchor="b">
            <a:normAutofit/>
          </a:bodyPr>
          <a:lstStyle>
            <a:lvl1pPr marL="0" indent="0" algn="ctr">
              <a:buNone/>
              <a:defRPr sz="1200" b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ADD CLASSIFICATION HERE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xmlns="" id="{6ADFAA41-13F2-41E5-9CB2-FBB958558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7284"/>
            <a:ext cx="7195508" cy="5432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2513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005840"/>
            <a:ext cx="3868340" cy="50292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22B4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634836"/>
            <a:ext cx="3868340" cy="448766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005840"/>
            <a:ext cx="3887391" cy="50292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22B4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634836"/>
            <a:ext cx="3887391" cy="448766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7/3/2019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>
                    <a:lumMod val="50000"/>
                    <a:lumOff val="50000"/>
                  </a:prstClr>
                </a:solidFill>
              </a:rPr>
              <a:t>ADD CLASSIFICATION HERE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5736-6DC4-47F4-9AC4-BE352C6182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xmlns="" id="{CBC872CA-997C-43B8-AE42-799C502ECED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28950" y="-926"/>
            <a:ext cx="3086100" cy="338859"/>
          </a:xfrm>
        </p:spPr>
        <p:txBody>
          <a:bodyPr anchor="b">
            <a:normAutofit/>
          </a:bodyPr>
          <a:lstStyle>
            <a:lvl1pPr marL="0" indent="0" algn="ctr">
              <a:buNone/>
              <a:defRPr sz="1200" b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ADD CLASSIFICATION HERE</a:t>
            </a:r>
          </a:p>
        </p:txBody>
      </p:sp>
      <p:sp>
        <p:nvSpPr>
          <p:cNvPr id="13" name="Title Placeholder 1">
            <a:extLst>
              <a:ext uri="{FF2B5EF4-FFF2-40B4-BE49-F238E27FC236}">
                <a16:creationId xmlns:a16="http://schemas.microsoft.com/office/drawing/2014/main" xmlns="" id="{13D4F0BD-3276-4AD3-8A29-3827BFAC8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7284"/>
            <a:ext cx="7195508" cy="5432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7620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005840"/>
            <a:ext cx="4629150" cy="502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005839"/>
            <a:ext cx="2949178" cy="50291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7/3/2019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>
                    <a:lumMod val="50000"/>
                    <a:lumOff val="50000"/>
                  </a:prstClr>
                </a:solidFill>
              </a:rPr>
              <a:t>ADD CLASSIFICATION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5736-6DC4-47F4-9AC4-BE352C6182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xmlns="" id="{1B3344F8-6BD3-4D8B-A9AF-B62EE014C8D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28950" y="-926"/>
            <a:ext cx="3086100" cy="338859"/>
          </a:xfrm>
        </p:spPr>
        <p:txBody>
          <a:bodyPr anchor="b">
            <a:normAutofit/>
          </a:bodyPr>
          <a:lstStyle>
            <a:lvl1pPr marL="0" indent="0" algn="ctr">
              <a:buNone/>
              <a:defRPr sz="1200" b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ADD CLASSIFICATION HERE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xmlns="" id="{204BC1A7-696B-4654-A76F-BE9A884F4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7284"/>
            <a:ext cx="7195508" cy="5432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1469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97280"/>
            <a:ext cx="7886700" cy="50292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7/3/2019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>
                    <a:lumMod val="50000"/>
                    <a:lumOff val="50000"/>
                  </a:prstClr>
                </a:solidFill>
              </a:rPr>
              <a:t>ADD CLASSIFICATION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5736-6DC4-47F4-9AC4-BE352C6182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xmlns="" id="{93CD98F7-CD32-4D9C-A5BF-265E185DD9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28950" y="-926"/>
            <a:ext cx="3086100" cy="338859"/>
          </a:xfrm>
        </p:spPr>
        <p:txBody>
          <a:bodyPr anchor="b">
            <a:normAutofit/>
          </a:bodyPr>
          <a:lstStyle>
            <a:lvl1pPr marL="0" indent="0" algn="ctr">
              <a:buNone/>
              <a:defRPr sz="1200" b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ADD CLASSIFICATION HERE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xmlns="" id="{1666D084-8E94-4D2A-A315-C61D7ABB1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7284"/>
            <a:ext cx="7195508" cy="5432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29954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7/3/2019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>
                    <a:lumMod val="50000"/>
                    <a:lumOff val="50000"/>
                  </a:prstClr>
                </a:solidFill>
              </a:rPr>
              <a:t>ADD CLASSIFICATION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5736-6DC4-47F4-9AC4-BE352C6182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64398E5-342E-456C-ADC1-F4D256A31FC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28950" y="-926"/>
            <a:ext cx="3086100" cy="338859"/>
          </a:xfrm>
        </p:spPr>
        <p:txBody>
          <a:bodyPr anchor="b">
            <a:normAutofit/>
          </a:bodyPr>
          <a:lstStyle>
            <a:lvl1pPr marL="0" indent="0" algn="ctr">
              <a:buNone/>
              <a:defRPr sz="1200" b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ADD CLASSIFICATION HERE</a:t>
            </a:r>
          </a:p>
        </p:txBody>
      </p:sp>
    </p:spTree>
    <p:extLst>
      <p:ext uri="{BB962C8B-B14F-4D97-AF65-F5344CB8AC3E}">
        <p14:creationId xmlns:p14="http://schemas.microsoft.com/office/powerpoint/2010/main" val="1467908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70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994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6076C6C2-3FAE-486F-92F5-1FEECE9499CB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624"/>
            <a:ext cx="9144000" cy="10858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17284"/>
            <a:ext cx="7195508" cy="5432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23122"/>
            <a:ext cx="7886700" cy="5053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October 2019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defTabSz="457200"/>
            <a:r>
              <a:rPr lang="en-US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UNCLASSIFIED</a:t>
            </a: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4935736-6DC4-47F4-9AC4-BE352C6182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5887033E-1393-4CBB-BF87-C285C3CAF98B}"/>
              </a:ext>
            </a:extLst>
          </p:cNvPr>
          <p:cNvCxnSpPr/>
          <p:nvPr userDrawn="1"/>
        </p:nvCxnSpPr>
        <p:spPr>
          <a:xfrm>
            <a:off x="8179055" y="6356353"/>
            <a:ext cx="0" cy="365125"/>
          </a:xfrm>
          <a:prstGeom prst="line">
            <a:avLst/>
          </a:prstGeom>
          <a:ln w="19050">
            <a:solidFill>
              <a:srgbClr val="022B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126C770-4F33-47E0-97CD-FA88E8FFCC4F}"/>
              </a:ext>
            </a:extLst>
          </p:cNvPr>
          <p:cNvSpPr txBox="1"/>
          <p:nvPr userDrawn="1"/>
        </p:nvSpPr>
        <p:spPr>
          <a:xfrm>
            <a:off x="6245161" y="6292023"/>
            <a:ext cx="1920111" cy="51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>
              <a:lnSpc>
                <a:spcPts val="1100"/>
              </a:lnSpc>
            </a:pPr>
            <a:r>
              <a:rPr lang="en-US" sz="1100" b="1" kern="0" spc="20" dirty="0">
                <a:solidFill>
                  <a:srgbClr val="022B4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DEFENSE COUNTERINTELLIGENCE </a:t>
            </a:r>
            <a:br>
              <a:rPr lang="en-US" sz="1100" b="1" kern="0" spc="20" dirty="0">
                <a:solidFill>
                  <a:srgbClr val="022B46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b="1" kern="0" spc="20" dirty="0">
                <a:solidFill>
                  <a:srgbClr val="022B4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SECURITY AGENCY</a:t>
            </a:r>
          </a:p>
        </p:txBody>
      </p:sp>
    </p:spTree>
    <p:extLst>
      <p:ext uri="{BB962C8B-B14F-4D97-AF65-F5344CB8AC3E}">
        <p14:creationId xmlns:p14="http://schemas.microsoft.com/office/powerpoint/2010/main" val="208181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022B46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AE462EA7-4C07-4FF6-8CBF-4E3B61614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PCL Process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54AF8CCF-F085-4AF0-B0AA-321A2482002B}"/>
              </a:ext>
            </a:extLst>
          </p:cNvPr>
          <p:cNvGrpSpPr/>
          <p:nvPr/>
        </p:nvGrpSpPr>
        <p:grpSpPr>
          <a:xfrm>
            <a:off x="40702" y="2801623"/>
            <a:ext cx="2219897" cy="1688207"/>
            <a:chOff x="185472" y="1086515"/>
            <a:chExt cx="2219897" cy="168820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3543D484-DB7A-4112-BF05-44B2F7489F81}"/>
                </a:ext>
              </a:extLst>
            </p:cNvPr>
            <p:cNvSpPr/>
            <p:nvPr/>
          </p:nvSpPr>
          <p:spPr>
            <a:xfrm>
              <a:off x="489000" y="1575398"/>
              <a:ext cx="1758899" cy="1199324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defTabSz="285750"/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		NBIB Schedules investigation</a:t>
              </a:r>
            </a:p>
          </p:txBody>
        </p:sp>
        <p:sp>
          <p:nvSpPr>
            <p:cNvPr id="9" name="Chevron 259">
              <a:extLst>
                <a:ext uri="{FF2B5EF4-FFF2-40B4-BE49-F238E27FC236}">
                  <a16:creationId xmlns:a16="http://schemas.microsoft.com/office/drawing/2014/main" xmlns="" id="{E2D19916-F836-4823-9397-6C8174C1BF85}"/>
                </a:ext>
              </a:extLst>
            </p:cNvPr>
            <p:cNvSpPr/>
            <p:nvPr/>
          </p:nvSpPr>
          <p:spPr>
            <a:xfrm>
              <a:off x="185472" y="1253551"/>
              <a:ext cx="2219897" cy="306008"/>
            </a:xfrm>
            <a:prstGeom prst="chevron">
              <a:avLst/>
            </a:prstGeom>
            <a:solidFill>
              <a:srgbClr val="A3B3C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/>
              <a:r>
                <a:rPr lang="en-US" sz="2000" b="1" dirty="0">
                  <a:solidFill>
                    <a:prstClr val="white"/>
                  </a:solidFill>
                </a:rPr>
                <a:t>		Step 5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xmlns="" id="{1BF5A2C3-F9C2-4B92-8761-1D495EAE08FE}"/>
                </a:ext>
              </a:extLst>
            </p:cNvPr>
            <p:cNvSpPr/>
            <p:nvPr/>
          </p:nvSpPr>
          <p:spPr>
            <a:xfrm>
              <a:off x="514162" y="1086515"/>
              <a:ext cx="640080" cy="64008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A3B3C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 b="1" dirty="0">
                <a:solidFill>
                  <a:srgbClr val="A3B3C1"/>
                </a:solidFill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8388708A-7BA1-416D-ABEE-C18DC39DE23B}"/>
              </a:ext>
            </a:extLst>
          </p:cNvPr>
          <p:cNvGrpSpPr/>
          <p:nvPr/>
        </p:nvGrpSpPr>
        <p:grpSpPr>
          <a:xfrm>
            <a:off x="2163541" y="2801623"/>
            <a:ext cx="2219897" cy="1688207"/>
            <a:chOff x="185472" y="1086515"/>
            <a:chExt cx="2219897" cy="168820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A0F1F20D-B9AC-4044-BDD9-73201792532A}"/>
                </a:ext>
              </a:extLst>
            </p:cNvPr>
            <p:cNvSpPr/>
            <p:nvPr/>
          </p:nvSpPr>
          <p:spPr>
            <a:xfrm>
              <a:off x="489000" y="1575398"/>
              <a:ext cx="1758899" cy="1199324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defTabSz="285750"/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		VROC receives Advance Products and processes for </a:t>
              </a:r>
              <a:r>
                <a:rPr lang="en-US" sz="1200" dirty="0" err="1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Int</a:t>
              </a:r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 TS determination </a:t>
              </a:r>
            </a:p>
          </p:txBody>
        </p:sp>
        <p:sp>
          <p:nvSpPr>
            <p:cNvPr id="14" name="Chevron 263">
              <a:extLst>
                <a:ext uri="{FF2B5EF4-FFF2-40B4-BE49-F238E27FC236}">
                  <a16:creationId xmlns:a16="http://schemas.microsoft.com/office/drawing/2014/main" xmlns="" id="{F2184591-2760-4E28-9F5E-BDE0D5633C8D}"/>
                </a:ext>
              </a:extLst>
            </p:cNvPr>
            <p:cNvSpPr/>
            <p:nvPr/>
          </p:nvSpPr>
          <p:spPr>
            <a:xfrm>
              <a:off x="185472" y="1253551"/>
              <a:ext cx="2219897" cy="306008"/>
            </a:xfrm>
            <a:prstGeom prst="chevron">
              <a:avLst/>
            </a:prstGeom>
            <a:solidFill>
              <a:srgbClr val="A3B3C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/>
              <a:r>
                <a:rPr lang="en-US" sz="2000" b="1" dirty="0">
                  <a:solidFill>
                    <a:prstClr val="white"/>
                  </a:solidFill>
                </a:rPr>
                <a:t>		Step 6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2910662F-9C7A-4A85-9706-143FECF288EC}"/>
                </a:ext>
              </a:extLst>
            </p:cNvPr>
            <p:cNvSpPr/>
            <p:nvPr/>
          </p:nvSpPr>
          <p:spPr>
            <a:xfrm>
              <a:off x="514162" y="1086515"/>
              <a:ext cx="640080" cy="64008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A3B3C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 b="1" dirty="0">
                <a:solidFill>
                  <a:srgbClr val="A3B3C1"/>
                </a:solidFill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25B8CE3A-F5BE-4408-8D1B-4DA08BA95F2A}"/>
              </a:ext>
            </a:extLst>
          </p:cNvPr>
          <p:cNvGrpSpPr/>
          <p:nvPr/>
        </p:nvGrpSpPr>
        <p:grpSpPr>
          <a:xfrm>
            <a:off x="4286380" y="2801623"/>
            <a:ext cx="2219897" cy="1688207"/>
            <a:chOff x="185472" y="1086515"/>
            <a:chExt cx="2219897" cy="1688207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ED4365AA-8CD0-4B5A-ABBD-FE9E7BA7DE4E}"/>
                </a:ext>
              </a:extLst>
            </p:cNvPr>
            <p:cNvSpPr/>
            <p:nvPr/>
          </p:nvSpPr>
          <p:spPr>
            <a:xfrm>
              <a:off x="489000" y="1575398"/>
              <a:ext cx="1758899" cy="1199324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defTabSz="285750"/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		NBIB Completes investigation</a:t>
              </a:r>
            </a:p>
          </p:txBody>
        </p:sp>
        <p:sp>
          <p:nvSpPr>
            <p:cNvPr id="18" name="Chevron 267">
              <a:extLst>
                <a:ext uri="{FF2B5EF4-FFF2-40B4-BE49-F238E27FC236}">
                  <a16:creationId xmlns:a16="http://schemas.microsoft.com/office/drawing/2014/main" xmlns="" id="{363E366D-FEED-442A-AA61-1E1424EC1B2E}"/>
                </a:ext>
              </a:extLst>
            </p:cNvPr>
            <p:cNvSpPr/>
            <p:nvPr/>
          </p:nvSpPr>
          <p:spPr>
            <a:xfrm>
              <a:off x="185472" y="1253551"/>
              <a:ext cx="2219897" cy="306008"/>
            </a:xfrm>
            <a:prstGeom prst="chevron">
              <a:avLst/>
            </a:prstGeom>
            <a:solidFill>
              <a:srgbClr val="A3B3C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/>
              <a:r>
                <a:rPr lang="en-US" sz="2000" b="1" dirty="0">
                  <a:solidFill>
                    <a:prstClr val="white"/>
                  </a:solidFill>
                </a:rPr>
                <a:t>		Step 7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xmlns="" id="{06319DA0-E1EB-4C02-B822-7CDB858A6021}"/>
                </a:ext>
              </a:extLst>
            </p:cNvPr>
            <p:cNvSpPr/>
            <p:nvPr/>
          </p:nvSpPr>
          <p:spPr>
            <a:xfrm>
              <a:off x="514162" y="1086515"/>
              <a:ext cx="640080" cy="64008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A3B3C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 b="1" dirty="0">
                <a:solidFill>
                  <a:srgbClr val="A3B3C1"/>
                </a:solidFill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F14B8A88-3EBF-487D-B417-FE89B22E2AE4}"/>
              </a:ext>
            </a:extLst>
          </p:cNvPr>
          <p:cNvGrpSpPr/>
          <p:nvPr/>
        </p:nvGrpSpPr>
        <p:grpSpPr>
          <a:xfrm>
            <a:off x="6421919" y="2801623"/>
            <a:ext cx="2645329" cy="1688206"/>
            <a:chOff x="185472" y="1086515"/>
            <a:chExt cx="2645329" cy="1688206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xmlns="" id="{AE76F7BE-FBBF-414F-A95C-B0AA2B09020D}"/>
                </a:ext>
              </a:extLst>
            </p:cNvPr>
            <p:cNvSpPr/>
            <p:nvPr/>
          </p:nvSpPr>
          <p:spPr>
            <a:xfrm>
              <a:off x="489000" y="1575398"/>
              <a:ext cx="2095983" cy="1199323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defTabSz="285750"/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		DOD CAF adjudicator reviews investigation results and vets the application against adjudicative guidelines</a:t>
              </a:r>
            </a:p>
          </p:txBody>
        </p:sp>
        <p:sp>
          <p:nvSpPr>
            <p:cNvPr id="23" name="Chevron 271">
              <a:extLst>
                <a:ext uri="{FF2B5EF4-FFF2-40B4-BE49-F238E27FC236}">
                  <a16:creationId xmlns:a16="http://schemas.microsoft.com/office/drawing/2014/main" xmlns="" id="{CAD3CE3B-3211-4872-8D23-D229B888CBFF}"/>
                </a:ext>
              </a:extLst>
            </p:cNvPr>
            <p:cNvSpPr/>
            <p:nvPr/>
          </p:nvSpPr>
          <p:spPr>
            <a:xfrm>
              <a:off x="185472" y="1253551"/>
              <a:ext cx="2645329" cy="306008"/>
            </a:xfrm>
            <a:prstGeom prst="chevron">
              <a:avLst/>
            </a:prstGeom>
            <a:solidFill>
              <a:srgbClr val="A3B3C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/>
              <a:r>
                <a:rPr lang="en-US" sz="2000" b="1" dirty="0">
                  <a:solidFill>
                    <a:prstClr val="white"/>
                  </a:solidFill>
                </a:rPr>
                <a:t>		Step 8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xmlns="" id="{F811F896-1AE0-43B2-B1C1-2B59AEA898EE}"/>
                </a:ext>
              </a:extLst>
            </p:cNvPr>
            <p:cNvSpPr/>
            <p:nvPr/>
          </p:nvSpPr>
          <p:spPr>
            <a:xfrm>
              <a:off x="514162" y="1086515"/>
              <a:ext cx="640080" cy="64008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A3B3C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 b="1" dirty="0">
                <a:solidFill>
                  <a:srgbClr val="A3B3C1"/>
                </a:solidFill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1219EBED-7998-484F-B949-05D36B31E88B}"/>
              </a:ext>
            </a:extLst>
          </p:cNvPr>
          <p:cNvGrpSpPr/>
          <p:nvPr/>
        </p:nvGrpSpPr>
        <p:grpSpPr>
          <a:xfrm>
            <a:off x="45772" y="4628444"/>
            <a:ext cx="2219897" cy="1688207"/>
            <a:chOff x="185472" y="1086515"/>
            <a:chExt cx="2219897" cy="1688207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xmlns="" id="{AA0BCD1C-0F69-4D7A-98ED-4EBD69B07949}"/>
                </a:ext>
              </a:extLst>
            </p:cNvPr>
            <p:cNvSpPr/>
            <p:nvPr/>
          </p:nvSpPr>
          <p:spPr>
            <a:xfrm>
              <a:off x="489000" y="1575398"/>
              <a:ext cx="1758899" cy="1199324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defTabSz="285750"/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		Issues ?…</a:t>
              </a:r>
            </a:p>
            <a:p>
              <a:pPr defTabSz="285750"/>
              <a:r>
                <a:rPr lang="en-US" sz="1200" b="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No</a:t>
              </a:r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: grant final eligibility. </a:t>
              </a:r>
            </a:p>
            <a:p>
              <a:pPr defTabSz="285750"/>
              <a:r>
                <a:rPr lang="en-US" sz="1200" b="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Yes</a:t>
              </a:r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: </a:t>
              </a:r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DOD CAF send SOR to DOHA for legal review</a:t>
              </a:r>
            </a:p>
          </p:txBody>
        </p:sp>
        <p:sp>
          <p:nvSpPr>
            <p:cNvPr id="27" name="Chevron 275">
              <a:extLst>
                <a:ext uri="{FF2B5EF4-FFF2-40B4-BE49-F238E27FC236}">
                  <a16:creationId xmlns:a16="http://schemas.microsoft.com/office/drawing/2014/main" xmlns="" id="{DBD18FA8-02F2-4267-8C52-61E5B9411B31}"/>
                </a:ext>
              </a:extLst>
            </p:cNvPr>
            <p:cNvSpPr/>
            <p:nvPr/>
          </p:nvSpPr>
          <p:spPr>
            <a:xfrm>
              <a:off x="185472" y="1253551"/>
              <a:ext cx="2219897" cy="306008"/>
            </a:xfrm>
            <a:prstGeom prst="chevron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/>
              <a:r>
                <a:rPr lang="en-US" sz="2000" b="1" dirty="0">
                  <a:solidFill>
                    <a:prstClr val="white"/>
                  </a:solidFill>
                </a:rPr>
                <a:t>		Step 9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xmlns="" id="{64586E16-0722-4CA1-9637-319A557B6052}"/>
                </a:ext>
              </a:extLst>
            </p:cNvPr>
            <p:cNvSpPr/>
            <p:nvPr/>
          </p:nvSpPr>
          <p:spPr>
            <a:xfrm>
              <a:off x="514162" y="1086515"/>
              <a:ext cx="640080" cy="64008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 b="1" dirty="0">
                <a:solidFill>
                  <a:srgbClr val="277AAC">
                    <a:lumMod val="75000"/>
                  </a:srgbClr>
                </a:solidFill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07876B8A-BEC1-4AF0-A572-456CEE8DB5C9}"/>
              </a:ext>
            </a:extLst>
          </p:cNvPr>
          <p:cNvGrpSpPr/>
          <p:nvPr/>
        </p:nvGrpSpPr>
        <p:grpSpPr>
          <a:xfrm>
            <a:off x="2168611" y="4628444"/>
            <a:ext cx="2219897" cy="1688207"/>
            <a:chOff x="185472" y="1086515"/>
            <a:chExt cx="2219897" cy="1688207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E2780BB1-016F-4C78-BD98-241A02D7C49A}"/>
                </a:ext>
              </a:extLst>
            </p:cNvPr>
            <p:cNvSpPr/>
            <p:nvPr/>
          </p:nvSpPr>
          <p:spPr>
            <a:xfrm>
              <a:off x="489000" y="1575398"/>
              <a:ext cx="1758899" cy="1199324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defTabSz="285750"/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		</a:t>
              </a:r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If DOHA </a:t>
              </a:r>
              <a:r>
                <a:rPr lang="en-US" sz="1200" b="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agrees</a:t>
              </a:r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, send </a:t>
              </a:r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to </a:t>
              </a:r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FSO/Subject</a:t>
              </a:r>
            </a:p>
            <a:p>
              <a:pPr defTabSz="285750"/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If DOHA </a:t>
              </a:r>
              <a:r>
                <a:rPr lang="en-US" sz="1200" b="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disagrees</a:t>
              </a:r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, recommend </a:t>
              </a:r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final </a:t>
              </a:r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eligibility</a:t>
              </a:r>
              <a:endParaRPr lang="en-US" sz="1200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  <p:sp>
          <p:nvSpPr>
            <p:cNvPr id="31" name="Chevron 279">
              <a:extLst>
                <a:ext uri="{FF2B5EF4-FFF2-40B4-BE49-F238E27FC236}">
                  <a16:creationId xmlns:a16="http://schemas.microsoft.com/office/drawing/2014/main" xmlns="" id="{995B7416-36E0-47A3-AE7F-B5CBCE071099}"/>
                </a:ext>
              </a:extLst>
            </p:cNvPr>
            <p:cNvSpPr/>
            <p:nvPr/>
          </p:nvSpPr>
          <p:spPr>
            <a:xfrm>
              <a:off x="185472" y="1253551"/>
              <a:ext cx="2219897" cy="306008"/>
            </a:xfrm>
            <a:prstGeom prst="chevron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/>
              <a:r>
                <a:rPr lang="en-US" sz="2000" b="1" dirty="0">
                  <a:solidFill>
                    <a:prstClr val="white"/>
                  </a:solidFill>
                </a:rPr>
                <a:t>		Step 10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xmlns="" id="{3222D4C0-021E-4541-AAA0-24ACB2529103}"/>
                </a:ext>
              </a:extLst>
            </p:cNvPr>
            <p:cNvSpPr/>
            <p:nvPr/>
          </p:nvSpPr>
          <p:spPr>
            <a:xfrm>
              <a:off x="514162" y="1086515"/>
              <a:ext cx="640080" cy="64008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 b="1" dirty="0">
                <a:solidFill>
                  <a:srgbClr val="277AAC">
                    <a:lumMod val="75000"/>
                  </a:srgbClr>
                </a:solidFill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BC29E79D-801D-436A-A16C-5A85B6A3F1EF}"/>
              </a:ext>
            </a:extLst>
          </p:cNvPr>
          <p:cNvGrpSpPr/>
          <p:nvPr/>
        </p:nvGrpSpPr>
        <p:grpSpPr>
          <a:xfrm>
            <a:off x="4291450" y="4628444"/>
            <a:ext cx="2219897" cy="1688207"/>
            <a:chOff x="185472" y="1086515"/>
            <a:chExt cx="2219897" cy="1688207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xmlns="" id="{70404C3B-7EA5-4F77-BE00-BEF6EB29AD69}"/>
                </a:ext>
              </a:extLst>
            </p:cNvPr>
            <p:cNvSpPr/>
            <p:nvPr/>
          </p:nvSpPr>
          <p:spPr>
            <a:xfrm>
              <a:off x="489000" y="1575398"/>
              <a:ext cx="1758899" cy="1199324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defTabSz="285750"/>
              <a:r>
                <a:rPr lang="en-US" sz="105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		Subject responds to SOR and returns response to </a:t>
              </a:r>
              <a:r>
                <a:rPr lang="en-US" sz="105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DOHA. If the subject does </a:t>
              </a:r>
              <a:r>
                <a:rPr lang="en-US" sz="105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not respond, </a:t>
              </a:r>
              <a:r>
                <a:rPr lang="en-US" sz="1050" dirty="0" err="1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DoDCAF</a:t>
              </a:r>
              <a:r>
                <a:rPr lang="en-US" sz="105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 posts </a:t>
              </a:r>
              <a:r>
                <a:rPr lang="en-US" sz="105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Denial</a:t>
              </a:r>
              <a:r>
                <a:rPr lang="en-US" sz="105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/ Revocation and subject is eligible </a:t>
              </a:r>
              <a:r>
                <a:rPr lang="en-US" sz="105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for reapplication after 1 </a:t>
              </a:r>
              <a:r>
                <a:rPr lang="en-US" sz="105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year</a:t>
              </a:r>
              <a:endParaRPr lang="en-US" sz="1050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  <p:sp>
          <p:nvSpPr>
            <p:cNvPr id="35" name="Chevron 283">
              <a:extLst>
                <a:ext uri="{FF2B5EF4-FFF2-40B4-BE49-F238E27FC236}">
                  <a16:creationId xmlns:a16="http://schemas.microsoft.com/office/drawing/2014/main" xmlns="" id="{043887B8-DF72-46BD-8804-7CAFE05AC3A6}"/>
                </a:ext>
              </a:extLst>
            </p:cNvPr>
            <p:cNvSpPr/>
            <p:nvPr/>
          </p:nvSpPr>
          <p:spPr>
            <a:xfrm>
              <a:off x="185472" y="1253551"/>
              <a:ext cx="2219897" cy="306008"/>
            </a:xfrm>
            <a:prstGeom prst="chevron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/>
              <a:r>
                <a:rPr lang="en-US" sz="2000" b="1" dirty="0">
                  <a:solidFill>
                    <a:prstClr val="white"/>
                  </a:solidFill>
                </a:rPr>
                <a:t>		Step 11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xmlns="" id="{20E42E89-660B-4DBA-AA6E-B6897BA9A090}"/>
                </a:ext>
              </a:extLst>
            </p:cNvPr>
            <p:cNvSpPr/>
            <p:nvPr/>
          </p:nvSpPr>
          <p:spPr>
            <a:xfrm>
              <a:off x="514162" y="1086515"/>
              <a:ext cx="640080" cy="64008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 b="1" dirty="0">
                <a:solidFill>
                  <a:srgbClr val="277AAC">
                    <a:lumMod val="75000"/>
                  </a:srgbClr>
                </a:solidFill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CC41B5E8-9462-4B0F-A753-EB5E01182378}"/>
              </a:ext>
            </a:extLst>
          </p:cNvPr>
          <p:cNvGrpSpPr/>
          <p:nvPr/>
        </p:nvGrpSpPr>
        <p:grpSpPr>
          <a:xfrm>
            <a:off x="6426989" y="4628444"/>
            <a:ext cx="2645329" cy="1688206"/>
            <a:chOff x="185472" y="1086515"/>
            <a:chExt cx="2645329" cy="1688206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FD3208BB-C908-4865-A04C-4D4D4B740CD5}"/>
                </a:ext>
              </a:extLst>
            </p:cNvPr>
            <p:cNvSpPr/>
            <p:nvPr/>
          </p:nvSpPr>
          <p:spPr>
            <a:xfrm>
              <a:off x="489000" y="1575398"/>
              <a:ext cx="2095983" cy="1199323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defTabSz="285750"/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		Admin Determination or official hearing for final </a:t>
              </a:r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determination</a:t>
              </a:r>
              <a:endParaRPr lang="en-US" sz="1200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  <p:sp>
          <p:nvSpPr>
            <p:cNvPr id="39" name="Chevron 287">
              <a:extLst>
                <a:ext uri="{FF2B5EF4-FFF2-40B4-BE49-F238E27FC236}">
                  <a16:creationId xmlns:a16="http://schemas.microsoft.com/office/drawing/2014/main" xmlns="" id="{2AFA82AA-D760-4113-8026-D76692608A40}"/>
                </a:ext>
              </a:extLst>
            </p:cNvPr>
            <p:cNvSpPr/>
            <p:nvPr/>
          </p:nvSpPr>
          <p:spPr>
            <a:xfrm>
              <a:off x="185472" y="1253551"/>
              <a:ext cx="2645329" cy="306008"/>
            </a:xfrm>
            <a:prstGeom prst="chevron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/>
              <a:r>
                <a:rPr lang="en-US" sz="2000" b="1" dirty="0">
                  <a:solidFill>
                    <a:prstClr val="white"/>
                  </a:solidFill>
                </a:rPr>
                <a:t>		Step 12</a:t>
              </a: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xmlns="" id="{A48505E1-B033-4870-A50E-50AD8193539C}"/>
                </a:ext>
              </a:extLst>
            </p:cNvPr>
            <p:cNvSpPr/>
            <p:nvPr/>
          </p:nvSpPr>
          <p:spPr>
            <a:xfrm>
              <a:off x="514162" y="1086515"/>
              <a:ext cx="640080" cy="64008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 b="1" dirty="0">
                <a:solidFill>
                  <a:srgbClr val="277AAC">
                    <a:lumMod val="75000"/>
                  </a:srgbClr>
                </a:solidFill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xmlns="" id="{690D8D19-0ADA-41EF-A5F9-BB86018154E4}"/>
              </a:ext>
            </a:extLst>
          </p:cNvPr>
          <p:cNvGrpSpPr/>
          <p:nvPr/>
        </p:nvGrpSpPr>
        <p:grpSpPr>
          <a:xfrm>
            <a:off x="45772" y="984915"/>
            <a:ext cx="2219897" cy="1688207"/>
            <a:chOff x="185472" y="1086515"/>
            <a:chExt cx="2219897" cy="1688207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xmlns="" id="{0F4EB68F-CB30-43ED-9BE0-772439185D60}"/>
                </a:ext>
              </a:extLst>
            </p:cNvPr>
            <p:cNvSpPr/>
            <p:nvPr/>
          </p:nvSpPr>
          <p:spPr>
            <a:xfrm>
              <a:off x="489000" y="1575398"/>
              <a:ext cx="1758899" cy="1199324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defTabSz="285750"/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		FSO identifies need and initiate e-QIP and instruct applicant to complete</a:t>
              </a:r>
            </a:p>
          </p:txBody>
        </p:sp>
        <p:sp>
          <p:nvSpPr>
            <p:cNvPr id="43" name="Chevron 20">
              <a:extLst>
                <a:ext uri="{FF2B5EF4-FFF2-40B4-BE49-F238E27FC236}">
                  <a16:creationId xmlns:a16="http://schemas.microsoft.com/office/drawing/2014/main" xmlns="" id="{9A577842-FB6D-435B-9958-8123BB549B7E}"/>
                </a:ext>
              </a:extLst>
            </p:cNvPr>
            <p:cNvSpPr/>
            <p:nvPr/>
          </p:nvSpPr>
          <p:spPr>
            <a:xfrm>
              <a:off x="185472" y="1253551"/>
              <a:ext cx="2219897" cy="306008"/>
            </a:xfrm>
            <a:prstGeom prst="chevron">
              <a:avLst/>
            </a:prstGeom>
            <a:solidFill>
              <a:srgbClr val="59718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/>
              <a:r>
                <a:rPr lang="en-US" sz="2000" b="1" dirty="0">
                  <a:solidFill>
                    <a:prstClr val="white"/>
                  </a:solidFill>
                </a:rPr>
                <a:t>		Step 1</a:t>
              </a: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xmlns="" id="{22FC9F03-C189-4401-9F60-6F5BB013FC53}"/>
                </a:ext>
              </a:extLst>
            </p:cNvPr>
            <p:cNvSpPr/>
            <p:nvPr/>
          </p:nvSpPr>
          <p:spPr>
            <a:xfrm>
              <a:off x="514162" y="1086515"/>
              <a:ext cx="640080" cy="64008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59718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 b="1" dirty="0">
                <a:solidFill>
                  <a:srgbClr val="597185"/>
                </a:solidFill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C556DA10-19A2-412F-9B2C-507A042AF4F9}"/>
              </a:ext>
            </a:extLst>
          </p:cNvPr>
          <p:cNvGrpSpPr/>
          <p:nvPr/>
        </p:nvGrpSpPr>
        <p:grpSpPr>
          <a:xfrm>
            <a:off x="2168611" y="984915"/>
            <a:ext cx="2219897" cy="1688207"/>
            <a:chOff x="185472" y="1086515"/>
            <a:chExt cx="2219897" cy="1688207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xmlns="" id="{DDFF0706-A8F7-4E24-89AF-577B1DF038AE}"/>
                </a:ext>
              </a:extLst>
            </p:cNvPr>
            <p:cNvSpPr/>
            <p:nvPr/>
          </p:nvSpPr>
          <p:spPr>
            <a:xfrm>
              <a:off x="489000" y="1575398"/>
              <a:ext cx="1758899" cy="1199324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defTabSz="285750"/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		Applicant completes e-QIP, FSO reviews for completeness and releases to VROC and submits </a:t>
              </a:r>
              <a:r>
                <a:rPr lang="en-US" sz="1200" dirty="0" err="1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eFP</a:t>
              </a:r>
              <a:endParaRPr lang="en-US" sz="1200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  <p:sp>
          <p:nvSpPr>
            <p:cNvPr id="47" name="Chevron 173">
              <a:extLst>
                <a:ext uri="{FF2B5EF4-FFF2-40B4-BE49-F238E27FC236}">
                  <a16:creationId xmlns:a16="http://schemas.microsoft.com/office/drawing/2014/main" xmlns="" id="{37FD90D1-C662-430E-AF02-F9EEB2E03085}"/>
                </a:ext>
              </a:extLst>
            </p:cNvPr>
            <p:cNvSpPr/>
            <p:nvPr/>
          </p:nvSpPr>
          <p:spPr>
            <a:xfrm>
              <a:off x="185472" y="1253551"/>
              <a:ext cx="2219897" cy="306008"/>
            </a:xfrm>
            <a:prstGeom prst="chevron">
              <a:avLst/>
            </a:prstGeom>
            <a:solidFill>
              <a:srgbClr val="59718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/>
              <a:r>
                <a:rPr lang="en-US" sz="2000" b="1" dirty="0">
                  <a:solidFill>
                    <a:prstClr val="white"/>
                  </a:solidFill>
                </a:rPr>
                <a:t>		Step 2</a:t>
              </a: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xmlns="" id="{63586FC5-0442-4B03-BD69-B3BBED076760}"/>
                </a:ext>
              </a:extLst>
            </p:cNvPr>
            <p:cNvSpPr/>
            <p:nvPr/>
          </p:nvSpPr>
          <p:spPr>
            <a:xfrm>
              <a:off x="514162" y="1086515"/>
              <a:ext cx="640080" cy="64008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59718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 b="1" dirty="0">
                <a:solidFill>
                  <a:srgbClr val="597185"/>
                </a:solidFill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xmlns="" id="{03EDCF54-9893-4471-BB62-9A19AFC76BA5}"/>
              </a:ext>
            </a:extLst>
          </p:cNvPr>
          <p:cNvGrpSpPr/>
          <p:nvPr/>
        </p:nvGrpSpPr>
        <p:grpSpPr>
          <a:xfrm>
            <a:off x="4291450" y="984915"/>
            <a:ext cx="2219897" cy="1688207"/>
            <a:chOff x="185472" y="1086515"/>
            <a:chExt cx="2219897" cy="1688207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xmlns="" id="{51EF647A-DB22-42E2-8568-B61BABC9FC2A}"/>
                </a:ext>
              </a:extLst>
            </p:cNvPr>
            <p:cNvSpPr/>
            <p:nvPr/>
          </p:nvSpPr>
          <p:spPr>
            <a:xfrm>
              <a:off x="489000" y="1575398"/>
              <a:ext cx="1758899" cy="1199324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defTabSz="285750"/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		VROC reviews e‐QIP for issues and completeness</a:t>
              </a:r>
            </a:p>
          </p:txBody>
        </p:sp>
        <p:sp>
          <p:nvSpPr>
            <p:cNvPr id="51" name="Chevron 177">
              <a:extLst>
                <a:ext uri="{FF2B5EF4-FFF2-40B4-BE49-F238E27FC236}">
                  <a16:creationId xmlns:a16="http://schemas.microsoft.com/office/drawing/2014/main" xmlns="" id="{83D3BD3D-BC1F-4D63-842E-5B1E9041EEB2}"/>
                </a:ext>
              </a:extLst>
            </p:cNvPr>
            <p:cNvSpPr/>
            <p:nvPr/>
          </p:nvSpPr>
          <p:spPr>
            <a:xfrm>
              <a:off x="185472" y="1253551"/>
              <a:ext cx="2219897" cy="306008"/>
            </a:xfrm>
            <a:prstGeom prst="chevron">
              <a:avLst/>
            </a:prstGeom>
            <a:solidFill>
              <a:srgbClr val="59718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/>
              <a:r>
                <a:rPr lang="en-US" sz="2000" b="1" dirty="0">
                  <a:solidFill>
                    <a:prstClr val="white"/>
                  </a:solidFill>
                </a:rPr>
                <a:t>		Step 3</a:t>
              </a: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xmlns="" id="{AECEB2C0-44E3-4CB7-B1BE-3F7D6BCF32EE}"/>
                </a:ext>
              </a:extLst>
            </p:cNvPr>
            <p:cNvSpPr/>
            <p:nvPr/>
          </p:nvSpPr>
          <p:spPr>
            <a:xfrm>
              <a:off x="514162" y="1086515"/>
              <a:ext cx="640080" cy="64008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59718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 b="1" dirty="0">
                <a:solidFill>
                  <a:srgbClr val="597185"/>
                </a:solidFill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xmlns="" id="{8E5D31C9-31DF-4FDA-9F9D-EE5946D07DDA}"/>
              </a:ext>
            </a:extLst>
          </p:cNvPr>
          <p:cNvGrpSpPr/>
          <p:nvPr/>
        </p:nvGrpSpPr>
        <p:grpSpPr>
          <a:xfrm>
            <a:off x="6426989" y="984915"/>
            <a:ext cx="2645329" cy="1688206"/>
            <a:chOff x="185472" y="1086515"/>
            <a:chExt cx="2645329" cy="1688206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xmlns="" id="{A52FDAD6-A3C4-483B-AFBA-AB28AF6AF57B}"/>
                </a:ext>
              </a:extLst>
            </p:cNvPr>
            <p:cNvSpPr/>
            <p:nvPr/>
          </p:nvSpPr>
          <p:spPr>
            <a:xfrm>
              <a:off x="489000" y="1575398"/>
              <a:ext cx="2095983" cy="1199323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defTabSz="285750"/>
              <a:r>
                <a:rPr lang="en-US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		</a:t>
              </a:r>
              <a:r>
                <a:rPr lang="en-US" sz="1000" b="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If complete</a:t>
              </a:r>
              <a:r>
                <a:rPr lang="en-US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, VROC reviews SAC for </a:t>
              </a:r>
              <a:r>
                <a:rPr lang="en-US" sz="1000" dirty="0" err="1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Int</a:t>
              </a:r>
              <a:r>
                <a:rPr lang="en-US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 Sec determination </a:t>
              </a:r>
              <a:r>
                <a:rPr lang="en-US" sz="1000" b="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OR </a:t>
              </a:r>
              <a:r>
                <a:rPr lang="en-US" sz="1000" dirty="0" err="1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Int</a:t>
              </a:r>
              <a:r>
                <a:rPr lang="en-US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 </a:t>
              </a:r>
              <a:r>
                <a:rPr lang="en-US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TS. If </a:t>
              </a:r>
              <a:r>
                <a:rPr lang="en-US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Secret eligibility exists </a:t>
              </a:r>
              <a:r>
                <a:rPr lang="en-US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and the </a:t>
              </a:r>
              <a:r>
                <a:rPr lang="en-US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SAC is complete and </a:t>
              </a:r>
              <a:r>
                <a:rPr lang="en-US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VROC releases </a:t>
              </a:r>
              <a:r>
                <a:rPr lang="en-US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to NBIB</a:t>
              </a:r>
            </a:p>
            <a:p>
              <a:pPr defTabSz="285750"/>
              <a:r>
                <a:rPr lang="en-US" sz="1000" b="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If incomplete, </a:t>
              </a:r>
              <a:r>
                <a:rPr lang="en-US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VROC revises </a:t>
              </a:r>
              <a:r>
                <a:rPr lang="en-US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and </a:t>
              </a:r>
              <a:r>
                <a:rPr lang="en-US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sends </a:t>
              </a:r>
              <a:r>
                <a:rPr lang="en-US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back to FSO for corrections</a:t>
              </a:r>
            </a:p>
          </p:txBody>
        </p:sp>
        <p:sp>
          <p:nvSpPr>
            <p:cNvPr id="55" name="Chevron 210">
              <a:extLst>
                <a:ext uri="{FF2B5EF4-FFF2-40B4-BE49-F238E27FC236}">
                  <a16:creationId xmlns:a16="http://schemas.microsoft.com/office/drawing/2014/main" xmlns="" id="{E2891F30-63F8-490A-A8A8-AB15B8C78052}"/>
                </a:ext>
              </a:extLst>
            </p:cNvPr>
            <p:cNvSpPr/>
            <p:nvPr/>
          </p:nvSpPr>
          <p:spPr>
            <a:xfrm>
              <a:off x="185472" y="1253551"/>
              <a:ext cx="2645329" cy="306008"/>
            </a:xfrm>
            <a:prstGeom prst="chevron">
              <a:avLst/>
            </a:prstGeom>
            <a:solidFill>
              <a:srgbClr val="59718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/>
              <a:r>
                <a:rPr lang="en-US" sz="2000" b="1" dirty="0">
                  <a:solidFill>
                    <a:prstClr val="white"/>
                  </a:solidFill>
                </a:rPr>
                <a:t>		Step 4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29A3776F-FC78-4C36-9916-501F7E74727A}"/>
                </a:ext>
              </a:extLst>
            </p:cNvPr>
            <p:cNvSpPr/>
            <p:nvPr/>
          </p:nvSpPr>
          <p:spPr>
            <a:xfrm>
              <a:off x="514162" y="1086515"/>
              <a:ext cx="640080" cy="64008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59718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 b="1" dirty="0">
                <a:solidFill>
                  <a:srgbClr val="597185"/>
                </a:solidFill>
              </a:endParaRP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xmlns="" id="{1BD06EE6-BAD7-42DE-B6C8-990CDB74EC4D}"/>
              </a:ext>
            </a:extLst>
          </p:cNvPr>
          <p:cNvGrpSpPr/>
          <p:nvPr/>
        </p:nvGrpSpPr>
        <p:grpSpPr>
          <a:xfrm>
            <a:off x="563005" y="1157915"/>
            <a:ext cx="310586" cy="287472"/>
            <a:chOff x="944063" y="742797"/>
            <a:chExt cx="365761" cy="365760"/>
          </a:xfrm>
          <a:solidFill>
            <a:srgbClr val="597185"/>
          </a:solidFill>
        </p:grpSpPr>
        <p:sp>
          <p:nvSpPr>
            <p:cNvPr id="58" name="Freeform 19">
              <a:extLst>
                <a:ext uri="{FF2B5EF4-FFF2-40B4-BE49-F238E27FC236}">
                  <a16:creationId xmlns:a16="http://schemas.microsoft.com/office/drawing/2014/main" xmlns="" id="{D5653F6C-8115-4A2F-916B-084950528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063" y="742797"/>
              <a:ext cx="275709" cy="305530"/>
            </a:xfrm>
            <a:custGeom>
              <a:avLst/>
              <a:gdLst>
                <a:gd name="T0" fmla="*/ 178 w 178"/>
                <a:gd name="T1" fmla="*/ 169 h 200"/>
                <a:gd name="T2" fmla="*/ 176 w 178"/>
                <a:gd name="T3" fmla="*/ 144 h 200"/>
                <a:gd name="T4" fmla="*/ 173 w 178"/>
                <a:gd name="T5" fmla="*/ 140 h 200"/>
                <a:gd name="T6" fmla="*/ 141 w 178"/>
                <a:gd name="T7" fmla="*/ 129 h 200"/>
                <a:gd name="T8" fmla="*/ 125 w 178"/>
                <a:gd name="T9" fmla="*/ 123 h 200"/>
                <a:gd name="T10" fmla="*/ 120 w 178"/>
                <a:gd name="T11" fmla="*/ 121 h 200"/>
                <a:gd name="T12" fmla="*/ 120 w 178"/>
                <a:gd name="T13" fmla="*/ 102 h 200"/>
                <a:gd name="T14" fmla="*/ 134 w 178"/>
                <a:gd name="T15" fmla="*/ 72 h 200"/>
                <a:gd name="T16" fmla="*/ 138 w 178"/>
                <a:gd name="T17" fmla="*/ 67 h 200"/>
                <a:gd name="T18" fmla="*/ 140 w 178"/>
                <a:gd name="T19" fmla="*/ 58 h 200"/>
                <a:gd name="T20" fmla="*/ 135 w 178"/>
                <a:gd name="T21" fmla="*/ 46 h 200"/>
                <a:gd name="T22" fmla="*/ 139 w 178"/>
                <a:gd name="T23" fmla="*/ 17 h 200"/>
                <a:gd name="T24" fmla="*/ 102 w 178"/>
                <a:gd name="T25" fmla="*/ 0 h 200"/>
                <a:gd name="T26" fmla="*/ 67 w 178"/>
                <a:gd name="T27" fmla="*/ 14 h 200"/>
                <a:gd name="T28" fmla="*/ 54 w 178"/>
                <a:gd name="T29" fmla="*/ 19 h 200"/>
                <a:gd name="T30" fmla="*/ 55 w 178"/>
                <a:gd name="T31" fmla="*/ 46 h 200"/>
                <a:gd name="T32" fmla="*/ 55 w 178"/>
                <a:gd name="T33" fmla="*/ 46 h 200"/>
                <a:gd name="T34" fmla="*/ 51 w 178"/>
                <a:gd name="T35" fmla="*/ 50 h 200"/>
                <a:gd name="T36" fmla="*/ 50 w 178"/>
                <a:gd name="T37" fmla="*/ 59 h 200"/>
                <a:gd name="T38" fmla="*/ 56 w 178"/>
                <a:gd name="T39" fmla="*/ 72 h 200"/>
                <a:gd name="T40" fmla="*/ 72 w 178"/>
                <a:gd name="T41" fmla="*/ 106 h 200"/>
                <a:gd name="T42" fmla="*/ 72 w 178"/>
                <a:gd name="T43" fmla="*/ 121 h 200"/>
                <a:gd name="T44" fmla="*/ 52 w 178"/>
                <a:gd name="T45" fmla="*/ 128 h 200"/>
                <a:gd name="T46" fmla="*/ 5 w 178"/>
                <a:gd name="T47" fmla="*/ 153 h 200"/>
                <a:gd name="T48" fmla="*/ 0 w 178"/>
                <a:gd name="T49" fmla="*/ 196 h 200"/>
                <a:gd name="T50" fmla="*/ 1 w 178"/>
                <a:gd name="T51" fmla="*/ 199 h 200"/>
                <a:gd name="T52" fmla="*/ 4 w 178"/>
                <a:gd name="T53" fmla="*/ 200 h 200"/>
                <a:gd name="T54" fmla="*/ 147 w 178"/>
                <a:gd name="T55" fmla="*/ 200 h 200"/>
                <a:gd name="T56" fmla="*/ 178 w 178"/>
                <a:gd name="T57" fmla="*/ 16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78" h="200">
                  <a:moveTo>
                    <a:pt x="178" y="169"/>
                  </a:moveTo>
                  <a:cubicBezTo>
                    <a:pt x="176" y="144"/>
                    <a:pt x="176" y="144"/>
                    <a:pt x="176" y="144"/>
                  </a:cubicBezTo>
                  <a:cubicBezTo>
                    <a:pt x="176" y="142"/>
                    <a:pt x="175" y="141"/>
                    <a:pt x="173" y="140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36" y="127"/>
                    <a:pt x="131" y="125"/>
                    <a:pt x="125" y="123"/>
                  </a:cubicBezTo>
                  <a:cubicBezTo>
                    <a:pt x="124" y="123"/>
                    <a:pt x="122" y="122"/>
                    <a:pt x="120" y="121"/>
                  </a:cubicBezTo>
                  <a:cubicBezTo>
                    <a:pt x="120" y="102"/>
                    <a:pt x="120" y="102"/>
                    <a:pt x="120" y="102"/>
                  </a:cubicBezTo>
                  <a:cubicBezTo>
                    <a:pt x="124" y="99"/>
                    <a:pt x="133" y="90"/>
                    <a:pt x="134" y="72"/>
                  </a:cubicBezTo>
                  <a:cubicBezTo>
                    <a:pt x="136" y="71"/>
                    <a:pt x="137" y="69"/>
                    <a:pt x="138" y="67"/>
                  </a:cubicBezTo>
                  <a:cubicBezTo>
                    <a:pt x="139" y="65"/>
                    <a:pt x="140" y="62"/>
                    <a:pt x="140" y="58"/>
                  </a:cubicBezTo>
                  <a:cubicBezTo>
                    <a:pt x="140" y="53"/>
                    <a:pt x="138" y="48"/>
                    <a:pt x="135" y="46"/>
                  </a:cubicBezTo>
                  <a:cubicBezTo>
                    <a:pt x="137" y="40"/>
                    <a:pt x="142" y="29"/>
                    <a:pt x="139" y="17"/>
                  </a:cubicBezTo>
                  <a:cubicBezTo>
                    <a:pt x="136" y="5"/>
                    <a:pt x="117" y="0"/>
                    <a:pt x="102" y="0"/>
                  </a:cubicBezTo>
                  <a:cubicBezTo>
                    <a:pt x="89" y="0"/>
                    <a:pt x="72" y="4"/>
                    <a:pt x="67" y="14"/>
                  </a:cubicBezTo>
                  <a:cubicBezTo>
                    <a:pt x="60" y="13"/>
                    <a:pt x="56" y="16"/>
                    <a:pt x="54" y="19"/>
                  </a:cubicBezTo>
                  <a:cubicBezTo>
                    <a:pt x="49" y="26"/>
                    <a:pt x="53" y="39"/>
                    <a:pt x="55" y="46"/>
                  </a:cubicBezTo>
                  <a:cubicBezTo>
                    <a:pt x="55" y="46"/>
                    <a:pt x="55" y="46"/>
                    <a:pt x="55" y="46"/>
                  </a:cubicBezTo>
                  <a:cubicBezTo>
                    <a:pt x="53" y="47"/>
                    <a:pt x="52" y="48"/>
                    <a:pt x="51" y="50"/>
                  </a:cubicBezTo>
                  <a:cubicBezTo>
                    <a:pt x="50" y="52"/>
                    <a:pt x="50" y="55"/>
                    <a:pt x="50" y="59"/>
                  </a:cubicBezTo>
                  <a:cubicBezTo>
                    <a:pt x="50" y="65"/>
                    <a:pt x="52" y="70"/>
                    <a:pt x="56" y="72"/>
                  </a:cubicBezTo>
                  <a:cubicBezTo>
                    <a:pt x="57" y="91"/>
                    <a:pt x="68" y="102"/>
                    <a:pt x="72" y="106"/>
                  </a:cubicBezTo>
                  <a:cubicBezTo>
                    <a:pt x="72" y="121"/>
                    <a:pt x="72" y="121"/>
                    <a:pt x="72" y="121"/>
                  </a:cubicBezTo>
                  <a:cubicBezTo>
                    <a:pt x="65" y="124"/>
                    <a:pt x="58" y="126"/>
                    <a:pt x="52" y="128"/>
                  </a:cubicBezTo>
                  <a:cubicBezTo>
                    <a:pt x="29" y="136"/>
                    <a:pt x="9" y="142"/>
                    <a:pt x="5" y="153"/>
                  </a:cubicBezTo>
                  <a:cubicBezTo>
                    <a:pt x="0" y="168"/>
                    <a:pt x="0" y="195"/>
                    <a:pt x="0" y="196"/>
                  </a:cubicBezTo>
                  <a:cubicBezTo>
                    <a:pt x="0" y="197"/>
                    <a:pt x="0" y="198"/>
                    <a:pt x="1" y="199"/>
                  </a:cubicBezTo>
                  <a:cubicBezTo>
                    <a:pt x="2" y="200"/>
                    <a:pt x="3" y="200"/>
                    <a:pt x="4" y="200"/>
                  </a:cubicBezTo>
                  <a:cubicBezTo>
                    <a:pt x="147" y="200"/>
                    <a:pt x="147" y="200"/>
                    <a:pt x="147" y="200"/>
                  </a:cubicBezTo>
                  <a:lnTo>
                    <a:pt x="178" y="16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844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59" name="Freeform 20">
              <a:extLst>
                <a:ext uri="{FF2B5EF4-FFF2-40B4-BE49-F238E27FC236}">
                  <a16:creationId xmlns:a16="http://schemas.microsoft.com/office/drawing/2014/main" xmlns="" id="{0D0DAE85-DA33-4300-B583-8251873682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1963" y="1068039"/>
              <a:ext cx="41134" cy="40518"/>
            </a:xfrm>
            <a:custGeom>
              <a:avLst/>
              <a:gdLst>
                <a:gd name="T0" fmla="*/ 10 w 37"/>
                <a:gd name="T1" fmla="*/ 0 h 37"/>
                <a:gd name="T2" fmla="*/ 0 w 37"/>
                <a:gd name="T3" fmla="*/ 37 h 37"/>
                <a:gd name="T4" fmla="*/ 37 w 37"/>
                <a:gd name="T5" fmla="*/ 27 h 37"/>
                <a:gd name="T6" fmla="*/ 10 w 37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37">
                  <a:moveTo>
                    <a:pt x="10" y="0"/>
                  </a:moveTo>
                  <a:lnTo>
                    <a:pt x="0" y="37"/>
                  </a:lnTo>
                  <a:lnTo>
                    <a:pt x="37" y="27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844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60" name="Freeform 21">
              <a:extLst>
                <a:ext uri="{FF2B5EF4-FFF2-40B4-BE49-F238E27FC236}">
                  <a16:creationId xmlns:a16="http://schemas.microsoft.com/office/drawing/2014/main" xmlns="" id="{29141639-0E15-4FEB-AFC4-92DD2A3576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3125" y="962910"/>
              <a:ext cx="56699" cy="54755"/>
            </a:xfrm>
            <a:custGeom>
              <a:avLst/>
              <a:gdLst>
                <a:gd name="T0" fmla="*/ 0 w 51"/>
                <a:gd name="T1" fmla="*/ 20 h 50"/>
                <a:gd name="T2" fmla="*/ 31 w 51"/>
                <a:gd name="T3" fmla="*/ 50 h 50"/>
                <a:gd name="T4" fmla="*/ 51 w 51"/>
                <a:gd name="T5" fmla="*/ 31 h 50"/>
                <a:gd name="T6" fmla="*/ 20 w 51"/>
                <a:gd name="T7" fmla="*/ 0 h 50"/>
                <a:gd name="T8" fmla="*/ 0 w 51"/>
                <a:gd name="T9" fmla="*/ 2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50">
                  <a:moveTo>
                    <a:pt x="0" y="20"/>
                  </a:moveTo>
                  <a:lnTo>
                    <a:pt x="31" y="50"/>
                  </a:lnTo>
                  <a:lnTo>
                    <a:pt x="51" y="31"/>
                  </a:lnTo>
                  <a:lnTo>
                    <a:pt x="20" y="0"/>
                  </a:lnTo>
                  <a:lnTo>
                    <a:pt x="0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844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61" name="Freeform 22">
              <a:extLst>
                <a:ext uri="{FF2B5EF4-FFF2-40B4-BE49-F238E27FC236}">
                  <a16:creationId xmlns:a16="http://schemas.microsoft.com/office/drawing/2014/main" xmlns="" id="{F23C90A0-9D14-4E3E-A82F-BBE438A49B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9751" y="993573"/>
              <a:ext cx="98944" cy="97463"/>
            </a:xfrm>
            <a:custGeom>
              <a:avLst/>
              <a:gdLst>
                <a:gd name="T0" fmla="*/ 89 w 89"/>
                <a:gd name="T1" fmla="*/ 31 h 89"/>
                <a:gd name="T2" fmla="*/ 58 w 89"/>
                <a:gd name="T3" fmla="*/ 0 h 89"/>
                <a:gd name="T4" fmla="*/ 0 w 89"/>
                <a:gd name="T5" fmla="*/ 59 h 89"/>
                <a:gd name="T6" fmla="*/ 30 w 89"/>
                <a:gd name="T7" fmla="*/ 89 h 89"/>
                <a:gd name="T8" fmla="*/ 89 w 89"/>
                <a:gd name="T9" fmla="*/ 3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89">
                  <a:moveTo>
                    <a:pt x="89" y="31"/>
                  </a:moveTo>
                  <a:lnTo>
                    <a:pt x="58" y="0"/>
                  </a:lnTo>
                  <a:lnTo>
                    <a:pt x="0" y="59"/>
                  </a:lnTo>
                  <a:lnTo>
                    <a:pt x="30" y="89"/>
                  </a:lnTo>
                  <a:lnTo>
                    <a:pt x="89" y="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844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62" name="Line 23">
              <a:extLst>
                <a:ext uri="{FF2B5EF4-FFF2-40B4-BE49-F238E27FC236}">
                  <a16:creationId xmlns:a16="http://schemas.microsoft.com/office/drawing/2014/main" xmlns="" id="{B830DAE0-CD6D-407C-B95A-59A8FF9951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4231" y="984812"/>
              <a:ext cx="0" cy="0"/>
            </a:xfrm>
            <a:prstGeom prst="lin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844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63" name="Line 24">
              <a:extLst>
                <a:ext uri="{FF2B5EF4-FFF2-40B4-BE49-F238E27FC236}">
                  <a16:creationId xmlns:a16="http://schemas.microsoft.com/office/drawing/2014/main" xmlns="" id="{B59285AA-B5F1-4195-9C7D-2CCCFD9524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4231" y="984812"/>
              <a:ext cx="0" cy="0"/>
            </a:xfrm>
            <a:prstGeom prst="lin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844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64" name="Line 25">
              <a:extLst>
                <a:ext uri="{FF2B5EF4-FFF2-40B4-BE49-F238E27FC236}">
                  <a16:creationId xmlns:a16="http://schemas.microsoft.com/office/drawing/2014/main" xmlns="" id="{859C0138-9536-4FED-93CF-262616DB8E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88701" y="1028616"/>
              <a:ext cx="0" cy="0"/>
            </a:xfrm>
            <a:prstGeom prst="lin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844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</p:grpSp>
      <p:pic>
        <p:nvPicPr>
          <p:cNvPr id="65" name="Picture 64">
            <a:extLst>
              <a:ext uri="{FF2B5EF4-FFF2-40B4-BE49-F238E27FC236}">
                <a16:creationId xmlns:a16="http://schemas.microsoft.com/office/drawing/2014/main" xmlns="" id="{7A750E5A-0B9B-4323-A2F6-C8B41B104FA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660844" y="1179168"/>
            <a:ext cx="303307" cy="244482"/>
          </a:xfrm>
          <a:prstGeom prst="rect">
            <a:avLst/>
          </a:prstGeom>
          <a:ln>
            <a:noFill/>
          </a:ln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xmlns="" id="{29077289-8750-449C-9C43-B8092C3AAE02}"/>
              </a:ext>
            </a:extLst>
          </p:cNvPr>
          <p:cNvGrpSpPr>
            <a:grpSpLocks noChangeAspect="1"/>
          </p:cNvGrpSpPr>
          <p:nvPr/>
        </p:nvGrpSpPr>
        <p:grpSpPr>
          <a:xfrm>
            <a:off x="4795339" y="1152795"/>
            <a:ext cx="289681" cy="255593"/>
            <a:chOff x="885823" y="1925638"/>
            <a:chExt cx="287340" cy="287338"/>
          </a:xfrm>
          <a:noFill/>
        </p:grpSpPr>
        <p:sp>
          <p:nvSpPr>
            <p:cNvPr id="67" name="Freeform 50">
              <a:extLst>
                <a:ext uri="{FF2B5EF4-FFF2-40B4-BE49-F238E27FC236}">
                  <a16:creationId xmlns:a16="http://schemas.microsoft.com/office/drawing/2014/main" xmlns="" id="{2AA8AFFA-E53E-4C37-AC57-86EF1B2F3C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5823" y="1925638"/>
              <a:ext cx="228599" cy="287338"/>
            </a:xfrm>
            <a:custGeom>
              <a:avLst/>
              <a:gdLst>
                <a:gd name="T0" fmla="*/ 230 w 722"/>
                <a:gd name="T1" fmla="*/ 221 h 905"/>
                <a:gd name="T2" fmla="*/ 252 w 722"/>
                <a:gd name="T3" fmla="*/ 167 h 905"/>
                <a:gd name="T4" fmla="*/ 252 w 722"/>
                <a:gd name="T5" fmla="*/ 105 h 905"/>
                <a:gd name="T6" fmla="*/ 227 w 722"/>
                <a:gd name="T7" fmla="*/ 52 h 905"/>
                <a:gd name="T8" fmla="*/ 598 w 722"/>
                <a:gd name="T9" fmla="*/ 30 h 905"/>
                <a:gd name="T10" fmla="*/ 635 w 722"/>
                <a:gd name="T11" fmla="*/ 43 h 905"/>
                <a:gd name="T12" fmla="*/ 668 w 722"/>
                <a:gd name="T13" fmla="*/ 70 h 905"/>
                <a:gd name="T14" fmla="*/ 688 w 722"/>
                <a:gd name="T15" fmla="*/ 106 h 905"/>
                <a:gd name="T16" fmla="*/ 692 w 722"/>
                <a:gd name="T17" fmla="*/ 145 h 905"/>
                <a:gd name="T18" fmla="*/ 679 w 722"/>
                <a:gd name="T19" fmla="*/ 184 h 905"/>
                <a:gd name="T20" fmla="*/ 652 w 722"/>
                <a:gd name="T21" fmla="*/ 216 h 905"/>
                <a:gd name="T22" fmla="*/ 617 w 722"/>
                <a:gd name="T23" fmla="*/ 236 h 905"/>
                <a:gd name="T24" fmla="*/ 587 w 722"/>
                <a:gd name="T25" fmla="*/ 241 h 905"/>
                <a:gd name="T26" fmla="*/ 572 w 722"/>
                <a:gd name="T27" fmla="*/ 271 h 905"/>
                <a:gd name="T28" fmla="*/ 217 w 722"/>
                <a:gd name="T29" fmla="*/ 181 h 905"/>
                <a:gd name="T30" fmla="*/ 191 w 722"/>
                <a:gd name="T31" fmla="*/ 220 h 905"/>
                <a:gd name="T32" fmla="*/ 150 w 722"/>
                <a:gd name="T33" fmla="*/ 240 h 905"/>
                <a:gd name="T34" fmla="*/ 30 w 722"/>
                <a:gd name="T35" fmla="*/ 125 h 905"/>
                <a:gd name="T36" fmla="*/ 42 w 722"/>
                <a:gd name="T37" fmla="*/ 86 h 905"/>
                <a:gd name="T38" fmla="*/ 66 w 722"/>
                <a:gd name="T39" fmla="*/ 55 h 905"/>
                <a:gd name="T40" fmla="*/ 100 w 722"/>
                <a:gd name="T41" fmla="*/ 35 h 905"/>
                <a:gd name="T42" fmla="*/ 138 w 722"/>
                <a:gd name="T43" fmla="*/ 30 h 905"/>
                <a:gd name="T44" fmla="*/ 174 w 722"/>
                <a:gd name="T45" fmla="*/ 43 h 905"/>
                <a:gd name="T46" fmla="*/ 203 w 722"/>
                <a:gd name="T47" fmla="*/ 69 h 905"/>
                <a:gd name="T48" fmla="*/ 221 w 722"/>
                <a:gd name="T49" fmla="*/ 105 h 905"/>
                <a:gd name="T50" fmla="*/ 225 w 722"/>
                <a:gd name="T51" fmla="*/ 143 h 905"/>
                <a:gd name="T52" fmla="*/ 129 w 722"/>
                <a:gd name="T53" fmla="*/ 152 h 905"/>
                <a:gd name="T54" fmla="*/ 121 w 722"/>
                <a:gd name="T55" fmla="*/ 160 h 905"/>
                <a:gd name="T56" fmla="*/ 120 w 722"/>
                <a:gd name="T57" fmla="*/ 604 h 905"/>
                <a:gd name="T58" fmla="*/ 720 w 722"/>
                <a:gd name="T59" fmla="*/ 110 h 905"/>
                <a:gd name="T60" fmla="*/ 699 w 722"/>
                <a:gd name="T61" fmla="*/ 62 h 905"/>
                <a:gd name="T62" fmla="*/ 661 w 722"/>
                <a:gd name="T63" fmla="*/ 24 h 905"/>
                <a:gd name="T64" fmla="*/ 614 w 722"/>
                <a:gd name="T65" fmla="*/ 3 h 905"/>
                <a:gd name="T66" fmla="*/ 134 w 722"/>
                <a:gd name="T67" fmla="*/ 0 h 905"/>
                <a:gd name="T68" fmla="*/ 116 w 722"/>
                <a:gd name="T69" fmla="*/ 1 h 905"/>
                <a:gd name="T70" fmla="*/ 67 w 722"/>
                <a:gd name="T71" fmla="*/ 16 h 905"/>
                <a:gd name="T72" fmla="*/ 29 w 722"/>
                <a:gd name="T73" fmla="*/ 50 h 905"/>
                <a:gd name="T74" fmla="*/ 5 w 722"/>
                <a:gd name="T75" fmla="*/ 96 h 905"/>
                <a:gd name="T76" fmla="*/ 0 w 722"/>
                <a:gd name="T77" fmla="*/ 619 h 905"/>
                <a:gd name="T78" fmla="*/ 4 w 722"/>
                <a:gd name="T79" fmla="*/ 629 h 905"/>
                <a:gd name="T80" fmla="*/ 15 w 722"/>
                <a:gd name="T81" fmla="*/ 634 h 905"/>
                <a:gd name="T82" fmla="*/ 121 w 722"/>
                <a:gd name="T83" fmla="*/ 895 h 905"/>
                <a:gd name="T84" fmla="*/ 129 w 722"/>
                <a:gd name="T85" fmla="*/ 904 h 905"/>
                <a:gd name="T86" fmla="*/ 590 w 722"/>
                <a:gd name="T87" fmla="*/ 905 h 905"/>
                <a:gd name="T88" fmla="*/ 600 w 722"/>
                <a:gd name="T89" fmla="*/ 898 h 905"/>
                <a:gd name="T90" fmla="*/ 602 w 722"/>
                <a:gd name="T91" fmla="*/ 270 h 905"/>
                <a:gd name="T92" fmla="*/ 648 w 722"/>
                <a:gd name="T93" fmla="*/ 255 h 905"/>
                <a:gd name="T94" fmla="*/ 687 w 722"/>
                <a:gd name="T95" fmla="*/ 225 h 905"/>
                <a:gd name="T96" fmla="*/ 713 w 722"/>
                <a:gd name="T97" fmla="*/ 183 h 905"/>
                <a:gd name="T98" fmla="*/ 722 w 722"/>
                <a:gd name="T99" fmla="*/ 136 h 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22" h="905">
                  <a:moveTo>
                    <a:pt x="587" y="241"/>
                  </a:moveTo>
                  <a:lnTo>
                    <a:pt x="211" y="241"/>
                  </a:lnTo>
                  <a:lnTo>
                    <a:pt x="221" y="231"/>
                  </a:lnTo>
                  <a:lnTo>
                    <a:pt x="230" y="221"/>
                  </a:lnTo>
                  <a:lnTo>
                    <a:pt x="237" y="209"/>
                  </a:lnTo>
                  <a:lnTo>
                    <a:pt x="244" y="195"/>
                  </a:lnTo>
                  <a:lnTo>
                    <a:pt x="249" y="182"/>
                  </a:lnTo>
                  <a:lnTo>
                    <a:pt x="252" y="167"/>
                  </a:lnTo>
                  <a:lnTo>
                    <a:pt x="254" y="152"/>
                  </a:lnTo>
                  <a:lnTo>
                    <a:pt x="256" y="136"/>
                  </a:lnTo>
                  <a:lnTo>
                    <a:pt x="254" y="120"/>
                  </a:lnTo>
                  <a:lnTo>
                    <a:pt x="252" y="105"/>
                  </a:lnTo>
                  <a:lnTo>
                    <a:pt x="248" y="91"/>
                  </a:lnTo>
                  <a:lnTo>
                    <a:pt x="243" y="77"/>
                  </a:lnTo>
                  <a:lnTo>
                    <a:pt x="235" y="64"/>
                  </a:lnTo>
                  <a:lnTo>
                    <a:pt x="227" y="52"/>
                  </a:lnTo>
                  <a:lnTo>
                    <a:pt x="218" y="40"/>
                  </a:lnTo>
                  <a:lnTo>
                    <a:pt x="207" y="30"/>
                  </a:lnTo>
                  <a:lnTo>
                    <a:pt x="587" y="30"/>
                  </a:lnTo>
                  <a:lnTo>
                    <a:pt x="598" y="30"/>
                  </a:lnTo>
                  <a:lnTo>
                    <a:pt x="607" y="33"/>
                  </a:lnTo>
                  <a:lnTo>
                    <a:pt x="617" y="36"/>
                  </a:lnTo>
                  <a:lnTo>
                    <a:pt x="627" y="39"/>
                  </a:lnTo>
                  <a:lnTo>
                    <a:pt x="635" y="43"/>
                  </a:lnTo>
                  <a:lnTo>
                    <a:pt x="645" y="50"/>
                  </a:lnTo>
                  <a:lnTo>
                    <a:pt x="652" y="56"/>
                  </a:lnTo>
                  <a:lnTo>
                    <a:pt x="660" y="63"/>
                  </a:lnTo>
                  <a:lnTo>
                    <a:pt x="668" y="70"/>
                  </a:lnTo>
                  <a:lnTo>
                    <a:pt x="674" y="79"/>
                  </a:lnTo>
                  <a:lnTo>
                    <a:pt x="679" y="87"/>
                  </a:lnTo>
                  <a:lnTo>
                    <a:pt x="684" y="96"/>
                  </a:lnTo>
                  <a:lnTo>
                    <a:pt x="688" y="106"/>
                  </a:lnTo>
                  <a:lnTo>
                    <a:pt x="690" y="115"/>
                  </a:lnTo>
                  <a:lnTo>
                    <a:pt x="692" y="126"/>
                  </a:lnTo>
                  <a:lnTo>
                    <a:pt x="692" y="136"/>
                  </a:lnTo>
                  <a:lnTo>
                    <a:pt x="692" y="145"/>
                  </a:lnTo>
                  <a:lnTo>
                    <a:pt x="690" y="156"/>
                  </a:lnTo>
                  <a:lnTo>
                    <a:pt x="688" y="166"/>
                  </a:lnTo>
                  <a:lnTo>
                    <a:pt x="684" y="176"/>
                  </a:lnTo>
                  <a:lnTo>
                    <a:pt x="679" y="184"/>
                  </a:lnTo>
                  <a:lnTo>
                    <a:pt x="674" y="193"/>
                  </a:lnTo>
                  <a:lnTo>
                    <a:pt x="668" y="201"/>
                  </a:lnTo>
                  <a:lnTo>
                    <a:pt x="660" y="209"/>
                  </a:lnTo>
                  <a:lnTo>
                    <a:pt x="652" y="216"/>
                  </a:lnTo>
                  <a:lnTo>
                    <a:pt x="645" y="222"/>
                  </a:lnTo>
                  <a:lnTo>
                    <a:pt x="635" y="228"/>
                  </a:lnTo>
                  <a:lnTo>
                    <a:pt x="627" y="233"/>
                  </a:lnTo>
                  <a:lnTo>
                    <a:pt x="617" y="236"/>
                  </a:lnTo>
                  <a:lnTo>
                    <a:pt x="607" y="239"/>
                  </a:lnTo>
                  <a:lnTo>
                    <a:pt x="598" y="241"/>
                  </a:lnTo>
                  <a:lnTo>
                    <a:pt x="587" y="241"/>
                  </a:lnTo>
                  <a:lnTo>
                    <a:pt x="587" y="241"/>
                  </a:lnTo>
                  <a:close/>
                  <a:moveTo>
                    <a:pt x="572" y="874"/>
                  </a:moveTo>
                  <a:lnTo>
                    <a:pt x="150" y="874"/>
                  </a:lnTo>
                  <a:lnTo>
                    <a:pt x="150" y="271"/>
                  </a:lnTo>
                  <a:lnTo>
                    <a:pt x="572" y="271"/>
                  </a:lnTo>
                  <a:lnTo>
                    <a:pt x="572" y="874"/>
                  </a:lnTo>
                  <a:close/>
                  <a:moveTo>
                    <a:pt x="150" y="240"/>
                  </a:moveTo>
                  <a:lnTo>
                    <a:pt x="150" y="181"/>
                  </a:lnTo>
                  <a:lnTo>
                    <a:pt x="217" y="181"/>
                  </a:lnTo>
                  <a:lnTo>
                    <a:pt x="211" y="192"/>
                  </a:lnTo>
                  <a:lnTo>
                    <a:pt x="206" y="201"/>
                  </a:lnTo>
                  <a:lnTo>
                    <a:pt x="199" y="211"/>
                  </a:lnTo>
                  <a:lnTo>
                    <a:pt x="191" y="220"/>
                  </a:lnTo>
                  <a:lnTo>
                    <a:pt x="182" y="226"/>
                  </a:lnTo>
                  <a:lnTo>
                    <a:pt x="172" y="233"/>
                  </a:lnTo>
                  <a:lnTo>
                    <a:pt x="161" y="237"/>
                  </a:lnTo>
                  <a:lnTo>
                    <a:pt x="150" y="240"/>
                  </a:lnTo>
                  <a:lnTo>
                    <a:pt x="150" y="240"/>
                  </a:lnTo>
                  <a:close/>
                  <a:moveTo>
                    <a:pt x="30" y="604"/>
                  </a:moveTo>
                  <a:lnTo>
                    <a:pt x="30" y="136"/>
                  </a:lnTo>
                  <a:lnTo>
                    <a:pt x="30" y="125"/>
                  </a:lnTo>
                  <a:lnTo>
                    <a:pt x="32" y="115"/>
                  </a:lnTo>
                  <a:lnTo>
                    <a:pt x="34" y="105"/>
                  </a:lnTo>
                  <a:lnTo>
                    <a:pt x="37" y="96"/>
                  </a:lnTo>
                  <a:lnTo>
                    <a:pt x="42" y="86"/>
                  </a:lnTo>
                  <a:lnTo>
                    <a:pt x="47" y="78"/>
                  </a:lnTo>
                  <a:lnTo>
                    <a:pt x="52" y="69"/>
                  </a:lnTo>
                  <a:lnTo>
                    <a:pt x="59" y="62"/>
                  </a:lnTo>
                  <a:lnTo>
                    <a:pt x="66" y="55"/>
                  </a:lnTo>
                  <a:lnTo>
                    <a:pt x="74" y="49"/>
                  </a:lnTo>
                  <a:lnTo>
                    <a:pt x="82" y="43"/>
                  </a:lnTo>
                  <a:lnTo>
                    <a:pt x="91" y="39"/>
                  </a:lnTo>
                  <a:lnTo>
                    <a:pt x="100" y="35"/>
                  </a:lnTo>
                  <a:lnTo>
                    <a:pt x="109" y="33"/>
                  </a:lnTo>
                  <a:lnTo>
                    <a:pt x="119" y="30"/>
                  </a:lnTo>
                  <a:lnTo>
                    <a:pt x="129" y="30"/>
                  </a:lnTo>
                  <a:lnTo>
                    <a:pt x="138" y="30"/>
                  </a:lnTo>
                  <a:lnTo>
                    <a:pt x="148" y="33"/>
                  </a:lnTo>
                  <a:lnTo>
                    <a:pt x="157" y="35"/>
                  </a:lnTo>
                  <a:lnTo>
                    <a:pt x="165" y="39"/>
                  </a:lnTo>
                  <a:lnTo>
                    <a:pt x="174" y="43"/>
                  </a:lnTo>
                  <a:lnTo>
                    <a:pt x="182" y="49"/>
                  </a:lnTo>
                  <a:lnTo>
                    <a:pt x="190" y="55"/>
                  </a:lnTo>
                  <a:lnTo>
                    <a:pt x="196" y="62"/>
                  </a:lnTo>
                  <a:lnTo>
                    <a:pt x="203" y="69"/>
                  </a:lnTo>
                  <a:lnTo>
                    <a:pt x="208" y="78"/>
                  </a:lnTo>
                  <a:lnTo>
                    <a:pt x="214" y="86"/>
                  </a:lnTo>
                  <a:lnTo>
                    <a:pt x="218" y="95"/>
                  </a:lnTo>
                  <a:lnTo>
                    <a:pt x="221" y="105"/>
                  </a:lnTo>
                  <a:lnTo>
                    <a:pt x="223" y="115"/>
                  </a:lnTo>
                  <a:lnTo>
                    <a:pt x="224" y="125"/>
                  </a:lnTo>
                  <a:lnTo>
                    <a:pt x="225" y="136"/>
                  </a:lnTo>
                  <a:lnTo>
                    <a:pt x="225" y="143"/>
                  </a:lnTo>
                  <a:lnTo>
                    <a:pt x="224" y="151"/>
                  </a:lnTo>
                  <a:lnTo>
                    <a:pt x="135" y="151"/>
                  </a:lnTo>
                  <a:lnTo>
                    <a:pt x="132" y="151"/>
                  </a:lnTo>
                  <a:lnTo>
                    <a:pt x="129" y="152"/>
                  </a:lnTo>
                  <a:lnTo>
                    <a:pt x="126" y="153"/>
                  </a:lnTo>
                  <a:lnTo>
                    <a:pt x="124" y="155"/>
                  </a:lnTo>
                  <a:lnTo>
                    <a:pt x="122" y="157"/>
                  </a:lnTo>
                  <a:lnTo>
                    <a:pt x="121" y="160"/>
                  </a:lnTo>
                  <a:lnTo>
                    <a:pt x="120" y="163"/>
                  </a:lnTo>
                  <a:lnTo>
                    <a:pt x="120" y="166"/>
                  </a:lnTo>
                  <a:lnTo>
                    <a:pt x="120" y="256"/>
                  </a:lnTo>
                  <a:lnTo>
                    <a:pt x="120" y="604"/>
                  </a:lnTo>
                  <a:lnTo>
                    <a:pt x="30" y="604"/>
                  </a:lnTo>
                  <a:close/>
                  <a:moveTo>
                    <a:pt x="722" y="136"/>
                  </a:moveTo>
                  <a:lnTo>
                    <a:pt x="722" y="123"/>
                  </a:lnTo>
                  <a:lnTo>
                    <a:pt x="720" y="110"/>
                  </a:lnTo>
                  <a:lnTo>
                    <a:pt x="717" y="97"/>
                  </a:lnTo>
                  <a:lnTo>
                    <a:pt x="712" y="84"/>
                  </a:lnTo>
                  <a:lnTo>
                    <a:pt x="706" y="72"/>
                  </a:lnTo>
                  <a:lnTo>
                    <a:pt x="699" y="62"/>
                  </a:lnTo>
                  <a:lnTo>
                    <a:pt x="691" y="51"/>
                  </a:lnTo>
                  <a:lnTo>
                    <a:pt x="682" y="41"/>
                  </a:lnTo>
                  <a:lnTo>
                    <a:pt x="672" y="33"/>
                  </a:lnTo>
                  <a:lnTo>
                    <a:pt x="661" y="24"/>
                  </a:lnTo>
                  <a:lnTo>
                    <a:pt x="650" y="17"/>
                  </a:lnTo>
                  <a:lnTo>
                    <a:pt x="638" y="11"/>
                  </a:lnTo>
                  <a:lnTo>
                    <a:pt x="626" y="7"/>
                  </a:lnTo>
                  <a:lnTo>
                    <a:pt x="614" y="3"/>
                  </a:lnTo>
                  <a:lnTo>
                    <a:pt x="601" y="1"/>
                  </a:lnTo>
                  <a:lnTo>
                    <a:pt x="587" y="0"/>
                  </a:lnTo>
                  <a:lnTo>
                    <a:pt x="135" y="0"/>
                  </a:lnTo>
                  <a:lnTo>
                    <a:pt x="134" y="0"/>
                  </a:lnTo>
                  <a:lnTo>
                    <a:pt x="133" y="0"/>
                  </a:lnTo>
                  <a:lnTo>
                    <a:pt x="131" y="0"/>
                  </a:lnTo>
                  <a:lnTo>
                    <a:pt x="129" y="0"/>
                  </a:lnTo>
                  <a:lnTo>
                    <a:pt x="116" y="1"/>
                  </a:lnTo>
                  <a:lnTo>
                    <a:pt x="103" y="2"/>
                  </a:lnTo>
                  <a:lnTo>
                    <a:pt x="90" y="7"/>
                  </a:lnTo>
                  <a:lnTo>
                    <a:pt x="78" y="11"/>
                  </a:lnTo>
                  <a:lnTo>
                    <a:pt x="67" y="16"/>
                  </a:lnTo>
                  <a:lnTo>
                    <a:pt x="57" y="24"/>
                  </a:lnTo>
                  <a:lnTo>
                    <a:pt x="47" y="31"/>
                  </a:lnTo>
                  <a:lnTo>
                    <a:pt x="37" y="40"/>
                  </a:lnTo>
                  <a:lnTo>
                    <a:pt x="29" y="50"/>
                  </a:lnTo>
                  <a:lnTo>
                    <a:pt x="21" y="60"/>
                  </a:lnTo>
                  <a:lnTo>
                    <a:pt x="15" y="71"/>
                  </a:lnTo>
                  <a:lnTo>
                    <a:pt x="9" y="83"/>
                  </a:lnTo>
                  <a:lnTo>
                    <a:pt x="5" y="96"/>
                  </a:lnTo>
                  <a:lnTo>
                    <a:pt x="2" y="109"/>
                  </a:lnTo>
                  <a:lnTo>
                    <a:pt x="0" y="122"/>
                  </a:lnTo>
                  <a:lnTo>
                    <a:pt x="0" y="136"/>
                  </a:lnTo>
                  <a:lnTo>
                    <a:pt x="0" y="619"/>
                  </a:lnTo>
                  <a:lnTo>
                    <a:pt x="0" y="621"/>
                  </a:lnTo>
                  <a:lnTo>
                    <a:pt x="1" y="624"/>
                  </a:lnTo>
                  <a:lnTo>
                    <a:pt x="2" y="626"/>
                  </a:lnTo>
                  <a:lnTo>
                    <a:pt x="4" y="629"/>
                  </a:lnTo>
                  <a:lnTo>
                    <a:pt x="6" y="630"/>
                  </a:lnTo>
                  <a:lnTo>
                    <a:pt x="8" y="633"/>
                  </a:lnTo>
                  <a:lnTo>
                    <a:pt x="11" y="633"/>
                  </a:lnTo>
                  <a:lnTo>
                    <a:pt x="15" y="634"/>
                  </a:lnTo>
                  <a:lnTo>
                    <a:pt x="120" y="634"/>
                  </a:lnTo>
                  <a:lnTo>
                    <a:pt x="120" y="890"/>
                  </a:lnTo>
                  <a:lnTo>
                    <a:pt x="120" y="893"/>
                  </a:lnTo>
                  <a:lnTo>
                    <a:pt x="121" y="895"/>
                  </a:lnTo>
                  <a:lnTo>
                    <a:pt x="122" y="898"/>
                  </a:lnTo>
                  <a:lnTo>
                    <a:pt x="124" y="900"/>
                  </a:lnTo>
                  <a:lnTo>
                    <a:pt x="126" y="902"/>
                  </a:lnTo>
                  <a:lnTo>
                    <a:pt x="129" y="904"/>
                  </a:lnTo>
                  <a:lnTo>
                    <a:pt x="132" y="905"/>
                  </a:lnTo>
                  <a:lnTo>
                    <a:pt x="135" y="905"/>
                  </a:lnTo>
                  <a:lnTo>
                    <a:pt x="587" y="905"/>
                  </a:lnTo>
                  <a:lnTo>
                    <a:pt x="590" y="905"/>
                  </a:lnTo>
                  <a:lnTo>
                    <a:pt x="593" y="904"/>
                  </a:lnTo>
                  <a:lnTo>
                    <a:pt x="595" y="902"/>
                  </a:lnTo>
                  <a:lnTo>
                    <a:pt x="598" y="900"/>
                  </a:lnTo>
                  <a:lnTo>
                    <a:pt x="600" y="898"/>
                  </a:lnTo>
                  <a:lnTo>
                    <a:pt x="601" y="895"/>
                  </a:lnTo>
                  <a:lnTo>
                    <a:pt x="602" y="893"/>
                  </a:lnTo>
                  <a:lnTo>
                    <a:pt x="602" y="890"/>
                  </a:lnTo>
                  <a:lnTo>
                    <a:pt x="602" y="270"/>
                  </a:lnTo>
                  <a:lnTo>
                    <a:pt x="615" y="268"/>
                  </a:lnTo>
                  <a:lnTo>
                    <a:pt x="626" y="265"/>
                  </a:lnTo>
                  <a:lnTo>
                    <a:pt x="637" y="260"/>
                  </a:lnTo>
                  <a:lnTo>
                    <a:pt x="648" y="255"/>
                  </a:lnTo>
                  <a:lnTo>
                    <a:pt x="659" y="249"/>
                  </a:lnTo>
                  <a:lnTo>
                    <a:pt x="669" y="241"/>
                  </a:lnTo>
                  <a:lnTo>
                    <a:pt x="678" y="234"/>
                  </a:lnTo>
                  <a:lnTo>
                    <a:pt x="687" y="225"/>
                  </a:lnTo>
                  <a:lnTo>
                    <a:pt x="694" y="215"/>
                  </a:lnTo>
                  <a:lnTo>
                    <a:pt x="702" y="206"/>
                  </a:lnTo>
                  <a:lnTo>
                    <a:pt x="708" y="195"/>
                  </a:lnTo>
                  <a:lnTo>
                    <a:pt x="713" y="183"/>
                  </a:lnTo>
                  <a:lnTo>
                    <a:pt x="717" y="172"/>
                  </a:lnTo>
                  <a:lnTo>
                    <a:pt x="720" y="160"/>
                  </a:lnTo>
                  <a:lnTo>
                    <a:pt x="722" y="148"/>
                  </a:lnTo>
                  <a:lnTo>
                    <a:pt x="722" y="136"/>
                  </a:lnTo>
                  <a:lnTo>
                    <a:pt x="722" y="136"/>
                  </a:lnTo>
                  <a:close/>
                </a:path>
              </a:pathLst>
            </a:custGeom>
            <a:grpFill/>
            <a:ln w="9525">
              <a:solidFill>
                <a:srgbClr val="597185"/>
              </a:solidFill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844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68" name="Freeform 51">
              <a:extLst>
                <a:ext uri="{FF2B5EF4-FFF2-40B4-BE49-F238E27FC236}">
                  <a16:creationId xmlns:a16="http://schemas.microsoft.com/office/drawing/2014/main" xmlns="" id="{1B8A3808-DDFF-48D6-A2E8-52B203158E76}"/>
                </a:ext>
              </a:extLst>
            </p:cNvPr>
            <p:cNvSpPr>
              <a:spLocks/>
            </p:cNvSpPr>
            <p:nvPr/>
          </p:nvSpPr>
          <p:spPr bwMode="auto">
            <a:xfrm>
              <a:off x="995361" y="2051050"/>
              <a:ext cx="57150" cy="9525"/>
            </a:xfrm>
            <a:custGeom>
              <a:avLst/>
              <a:gdLst>
                <a:gd name="T0" fmla="*/ 15 w 181"/>
                <a:gd name="T1" fmla="*/ 30 h 30"/>
                <a:gd name="T2" fmla="*/ 166 w 181"/>
                <a:gd name="T3" fmla="*/ 30 h 30"/>
                <a:gd name="T4" fmla="*/ 169 w 181"/>
                <a:gd name="T5" fmla="*/ 30 h 30"/>
                <a:gd name="T6" fmla="*/ 172 w 181"/>
                <a:gd name="T7" fmla="*/ 29 h 30"/>
                <a:gd name="T8" fmla="*/ 174 w 181"/>
                <a:gd name="T9" fmla="*/ 28 h 30"/>
                <a:gd name="T10" fmla="*/ 176 w 181"/>
                <a:gd name="T11" fmla="*/ 25 h 30"/>
                <a:gd name="T12" fmla="*/ 178 w 181"/>
                <a:gd name="T13" fmla="*/ 23 h 30"/>
                <a:gd name="T14" fmla="*/ 180 w 181"/>
                <a:gd name="T15" fmla="*/ 21 h 30"/>
                <a:gd name="T16" fmla="*/ 181 w 181"/>
                <a:gd name="T17" fmla="*/ 18 h 30"/>
                <a:gd name="T18" fmla="*/ 181 w 181"/>
                <a:gd name="T19" fmla="*/ 15 h 30"/>
                <a:gd name="T20" fmla="*/ 181 w 181"/>
                <a:gd name="T21" fmla="*/ 13 h 30"/>
                <a:gd name="T22" fmla="*/ 180 w 181"/>
                <a:gd name="T23" fmla="*/ 9 h 30"/>
                <a:gd name="T24" fmla="*/ 178 w 181"/>
                <a:gd name="T25" fmla="*/ 7 h 30"/>
                <a:gd name="T26" fmla="*/ 176 w 181"/>
                <a:gd name="T27" fmla="*/ 4 h 30"/>
                <a:gd name="T28" fmla="*/ 174 w 181"/>
                <a:gd name="T29" fmla="*/ 3 h 30"/>
                <a:gd name="T30" fmla="*/ 172 w 181"/>
                <a:gd name="T31" fmla="*/ 1 h 30"/>
                <a:gd name="T32" fmla="*/ 169 w 181"/>
                <a:gd name="T33" fmla="*/ 1 h 30"/>
                <a:gd name="T34" fmla="*/ 166 w 181"/>
                <a:gd name="T35" fmla="*/ 0 h 30"/>
                <a:gd name="T36" fmla="*/ 15 w 181"/>
                <a:gd name="T37" fmla="*/ 0 h 30"/>
                <a:gd name="T38" fmla="*/ 12 w 181"/>
                <a:gd name="T39" fmla="*/ 1 h 30"/>
                <a:gd name="T40" fmla="*/ 10 w 181"/>
                <a:gd name="T41" fmla="*/ 1 h 30"/>
                <a:gd name="T42" fmla="*/ 6 w 181"/>
                <a:gd name="T43" fmla="*/ 3 h 30"/>
                <a:gd name="T44" fmla="*/ 4 w 181"/>
                <a:gd name="T45" fmla="*/ 4 h 30"/>
                <a:gd name="T46" fmla="*/ 2 w 181"/>
                <a:gd name="T47" fmla="*/ 7 h 30"/>
                <a:gd name="T48" fmla="*/ 1 w 181"/>
                <a:gd name="T49" fmla="*/ 9 h 30"/>
                <a:gd name="T50" fmla="*/ 0 w 181"/>
                <a:gd name="T51" fmla="*/ 13 h 30"/>
                <a:gd name="T52" fmla="*/ 0 w 181"/>
                <a:gd name="T53" fmla="*/ 15 h 30"/>
                <a:gd name="T54" fmla="*/ 0 w 181"/>
                <a:gd name="T55" fmla="*/ 18 h 30"/>
                <a:gd name="T56" fmla="*/ 1 w 181"/>
                <a:gd name="T57" fmla="*/ 21 h 30"/>
                <a:gd name="T58" fmla="*/ 2 w 181"/>
                <a:gd name="T59" fmla="*/ 23 h 30"/>
                <a:gd name="T60" fmla="*/ 4 w 181"/>
                <a:gd name="T61" fmla="*/ 25 h 30"/>
                <a:gd name="T62" fmla="*/ 6 w 181"/>
                <a:gd name="T63" fmla="*/ 28 h 30"/>
                <a:gd name="T64" fmla="*/ 10 w 181"/>
                <a:gd name="T65" fmla="*/ 29 h 30"/>
                <a:gd name="T66" fmla="*/ 12 w 181"/>
                <a:gd name="T67" fmla="*/ 30 h 30"/>
                <a:gd name="T68" fmla="*/ 15 w 181"/>
                <a:gd name="T6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1" h="30">
                  <a:moveTo>
                    <a:pt x="15" y="30"/>
                  </a:moveTo>
                  <a:lnTo>
                    <a:pt x="166" y="30"/>
                  </a:lnTo>
                  <a:lnTo>
                    <a:pt x="169" y="30"/>
                  </a:lnTo>
                  <a:lnTo>
                    <a:pt x="172" y="29"/>
                  </a:lnTo>
                  <a:lnTo>
                    <a:pt x="174" y="28"/>
                  </a:lnTo>
                  <a:lnTo>
                    <a:pt x="176" y="25"/>
                  </a:lnTo>
                  <a:lnTo>
                    <a:pt x="178" y="23"/>
                  </a:lnTo>
                  <a:lnTo>
                    <a:pt x="180" y="21"/>
                  </a:lnTo>
                  <a:lnTo>
                    <a:pt x="181" y="18"/>
                  </a:lnTo>
                  <a:lnTo>
                    <a:pt x="181" y="15"/>
                  </a:lnTo>
                  <a:lnTo>
                    <a:pt x="181" y="13"/>
                  </a:lnTo>
                  <a:lnTo>
                    <a:pt x="180" y="9"/>
                  </a:lnTo>
                  <a:lnTo>
                    <a:pt x="178" y="7"/>
                  </a:lnTo>
                  <a:lnTo>
                    <a:pt x="176" y="4"/>
                  </a:lnTo>
                  <a:lnTo>
                    <a:pt x="174" y="3"/>
                  </a:lnTo>
                  <a:lnTo>
                    <a:pt x="172" y="1"/>
                  </a:lnTo>
                  <a:lnTo>
                    <a:pt x="169" y="1"/>
                  </a:lnTo>
                  <a:lnTo>
                    <a:pt x="166" y="0"/>
                  </a:lnTo>
                  <a:lnTo>
                    <a:pt x="15" y="0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6" y="3"/>
                  </a:lnTo>
                  <a:lnTo>
                    <a:pt x="4" y="4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2" y="23"/>
                  </a:lnTo>
                  <a:lnTo>
                    <a:pt x="4" y="25"/>
                  </a:lnTo>
                  <a:lnTo>
                    <a:pt x="6" y="28"/>
                  </a:lnTo>
                  <a:lnTo>
                    <a:pt x="10" y="29"/>
                  </a:lnTo>
                  <a:lnTo>
                    <a:pt x="12" y="30"/>
                  </a:lnTo>
                  <a:lnTo>
                    <a:pt x="15" y="30"/>
                  </a:lnTo>
                  <a:close/>
                </a:path>
              </a:pathLst>
            </a:custGeom>
            <a:grpFill/>
            <a:ln w="9525">
              <a:solidFill>
                <a:srgbClr val="597185"/>
              </a:solidFill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844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69" name="Freeform 52">
              <a:extLst>
                <a:ext uri="{FF2B5EF4-FFF2-40B4-BE49-F238E27FC236}">
                  <a16:creationId xmlns:a16="http://schemas.microsoft.com/office/drawing/2014/main" xmlns="" id="{52BEB392-493A-4EBB-9ED1-9F68A61608B5}"/>
                </a:ext>
              </a:extLst>
            </p:cNvPr>
            <p:cNvSpPr>
              <a:spLocks/>
            </p:cNvSpPr>
            <p:nvPr/>
          </p:nvSpPr>
          <p:spPr bwMode="auto">
            <a:xfrm>
              <a:off x="995361" y="2098675"/>
              <a:ext cx="57150" cy="9525"/>
            </a:xfrm>
            <a:custGeom>
              <a:avLst/>
              <a:gdLst>
                <a:gd name="T0" fmla="*/ 15 w 181"/>
                <a:gd name="T1" fmla="*/ 31 h 31"/>
                <a:gd name="T2" fmla="*/ 166 w 181"/>
                <a:gd name="T3" fmla="*/ 31 h 31"/>
                <a:gd name="T4" fmla="*/ 169 w 181"/>
                <a:gd name="T5" fmla="*/ 30 h 31"/>
                <a:gd name="T6" fmla="*/ 172 w 181"/>
                <a:gd name="T7" fmla="*/ 30 h 31"/>
                <a:gd name="T8" fmla="*/ 174 w 181"/>
                <a:gd name="T9" fmla="*/ 28 h 31"/>
                <a:gd name="T10" fmla="*/ 176 w 181"/>
                <a:gd name="T11" fmla="*/ 27 h 31"/>
                <a:gd name="T12" fmla="*/ 178 w 181"/>
                <a:gd name="T13" fmla="*/ 24 h 31"/>
                <a:gd name="T14" fmla="*/ 180 w 181"/>
                <a:gd name="T15" fmla="*/ 22 h 31"/>
                <a:gd name="T16" fmla="*/ 181 w 181"/>
                <a:gd name="T17" fmla="*/ 19 h 31"/>
                <a:gd name="T18" fmla="*/ 181 w 181"/>
                <a:gd name="T19" fmla="*/ 16 h 31"/>
                <a:gd name="T20" fmla="*/ 181 w 181"/>
                <a:gd name="T21" fmla="*/ 13 h 31"/>
                <a:gd name="T22" fmla="*/ 180 w 181"/>
                <a:gd name="T23" fmla="*/ 10 h 31"/>
                <a:gd name="T24" fmla="*/ 178 w 181"/>
                <a:gd name="T25" fmla="*/ 8 h 31"/>
                <a:gd name="T26" fmla="*/ 176 w 181"/>
                <a:gd name="T27" fmla="*/ 6 h 31"/>
                <a:gd name="T28" fmla="*/ 174 w 181"/>
                <a:gd name="T29" fmla="*/ 3 h 31"/>
                <a:gd name="T30" fmla="*/ 172 w 181"/>
                <a:gd name="T31" fmla="*/ 2 h 31"/>
                <a:gd name="T32" fmla="*/ 169 w 181"/>
                <a:gd name="T33" fmla="*/ 1 h 31"/>
                <a:gd name="T34" fmla="*/ 166 w 181"/>
                <a:gd name="T35" fmla="*/ 1 h 31"/>
                <a:gd name="T36" fmla="*/ 15 w 181"/>
                <a:gd name="T37" fmla="*/ 0 h 31"/>
                <a:gd name="T38" fmla="*/ 12 w 181"/>
                <a:gd name="T39" fmla="*/ 1 h 31"/>
                <a:gd name="T40" fmla="*/ 10 w 181"/>
                <a:gd name="T41" fmla="*/ 2 h 31"/>
                <a:gd name="T42" fmla="*/ 6 w 181"/>
                <a:gd name="T43" fmla="*/ 3 h 31"/>
                <a:gd name="T44" fmla="*/ 4 w 181"/>
                <a:gd name="T45" fmla="*/ 6 h 31"/>
                <a:gd name="T46" fmla="*/ 2 w 181"/>
                <a:gd name="T47" fmla="*/ 8 h 31"/>
                <a:gd name="T48" fmla="*/ 1 w 181"/>
                <a:gd name="T49" fmla="*/ 10 h 31"/>
                <a:gd name="T50" fmla="*/ 0 w 181"/>
                <a:gd name="T51" fmla="*/ 13 h 31"/>
                <a:gd name="T52" fmla="*/ 0 w 181"/>
                <a:gd name="T53" fmla="*/ 16 h 31"/>
                <a:gd name="T54" fmla="*/ 0 w 181"/>
                <a:gd name="T55" fmla="*/ 19 h 31"/>
                <a:gd name="T56" fmla="*/ 1 w 181"/>
                <a:gd name="T57" fmla="*/ 22 h 31"/>
                <a:gd name="T58" fmla="*/ 2 w 181"/>
                <a:gd name="T59" fmla="*/ 24 h 31"/>
                <a:gd name="T60" fmla="*/ 4 w 181"/>
                <a:gd name="T61" fmla="*/ 27 h 31"/>
                <a:gd name="T62" fmla="*/ 6 w 181"/>
                <a:gd name="T63" fmla="*/ 28 h 31"/>
                <a:gd name="T64" fmla="*/ 10 w 181"/>
                <a:gd name="T65" fmla="*/ 30 h 31"/>
                <a:gd name="T66" fmla="*/ 12 w 181"/>
                <a:gd name="T67" fmla="*/ 30 h 31"/>
                <a:gd name="T68" fmla="*/ 15 w 181"/>
                <a:gd name="T69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1" h="31">
                  <a:moveTo>
                    <a:pt x="15" y="31"/>
                  </a:moveTo>
                  <a:lnTo>
                    <a:pt x="166" y="31"/>
                  </a:lnTo>
                  <a:lnTo>
                    <a:pt x="169" y="30"/>
                  </a:lnTo>
                  <a:lnTo>
                    <a:pt x="172" y="30"/>
                  </a:lnTo>
                  <a:lnTo>
                    <a:pt x="174" y="28"/>
                  </a:lnTo>
                  <a:lnTo>
                    <a:pt x="176" y="27"/>
                  </a:lnTo>
                  <a:lnTo>
                    <a:pt x="178" y="24"/>
                  </a:lnTo>
                  <a:lnTo>
                    <a:pt x="180" y="22"/>
                  </a:lnTo>
                  <a:lnTo>
                    <a:pt x="181" y="19"/>
                  </a:lnTo>
                  <a:lnTo>
                    <a:pt x="181" y="16"/>
                  </a:lnTo>
                  <a:lnTo>
                    <a:pt x="181" y="13"/>
                  </a:lnTo>
                  <a:lnTo>
                    <a:pt x="180" y="10"/>
                  </a:lnTo>
                  <a:lnTo>
                    <a:pt x="178" y="8"/>
                  </a:lnTo>
                  <a:lnTo>
                    <a:pt x="176" y="6"/>
                  </a:lnTo>
                  <a:lnTo>
                    <a:pt x="174" y="3"/>
                  </a:lnTo>
                  <a:lnTo>
                    <a:pt x="172" y="2"/>
                  </a:lnTo>
                  <a:lnTo>
                    <a:pt x="169" y="1"/>
                  </a:lnTo>
                  <a:lnTo>
                    <a:pt x="166" y="1"/>
                  </a:lnTo>
                  <a:lnTo>
                    <a:pt x="15" y="0"/>
                  </a:lnTo>
                  <a:lnTo>
                    <a:pt x="12" y="1"/>
                  </a:lnTo>
                  <a:lnTo>
                    <a:pt x="10" y="2"/>
                  </a:lnTo>
                  <a:lnTo>
                    <a:pt x="6" y="3"/>
                  </a:lnTo>
                  <a:lnTo>
                    <a:pt x="4" y="6"/>
                  </a:lnTo>
                  <a:lnTo>
                    <a:pt x="2" y="8"/>
                  </a:lnTo>
                  <a:lnTo>
                    <a:pt x="1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1" y="22"/>
                  </a:lnTo>
                  <a:lnTo>
                    <a:pt x="2" y="24"/>
                  </a:lnTo>
                  <a:lnTo>
                    <a:pt x="4" y="27"/>
                  </a:lnTo>
                  <a:lnTo>
                    <a:pt x="6" y="28"/>
                  </a:lnTo>
                  <a:lnTo>
                    <a:pt x="10" y="30"/>
                  </a:lnTo>
                  <a:lnTo>
                    <a:pt x="12" y="30"/>
                  </a:lnTo>
                  <a:lnTo>
                    <a:pt x="15" y="31"/>
                  </a:lnTo>
                  <a:close/>
                </a:path>
              </a:pathLst>
            </a:custGeom>
            <a:grpFill/>
            <a:ln w="9525">
              <a:solidFill>
                <a:srgbClr val="597185"/>
              </a:solidFill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844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70" name="Freeform 53">
              <a:extLst>
                <a:ext uri="{FF2B5EF4-FFF2-40B4-BE49-F238E27FC236}">
                  <a16:creationId xmlns:a16="http://schemas.microsoft.com/office/drawing/2014/main" xmlns="" id="{53F07F97-241E-45DA-ABBE-A2AEAA7C0731}"/>
                </a:ext>
              </a:extLst>
            </p:cNvPr>
            <p:cNvSpPr>
              <a:spLocks/>
            </p:cNvSpPr>
            <p:nvPr/>
          </p:nvSpPr>
          <p:spPr bwMode="auto">
            <a:xfrm>
              <a:off x="995361" y="2146300"/>
              <a:ext cx="57150" cy="9525"/>
            </a:xfrm>
            <a:custGeom>
              <a:avLst/>
              <a:gdLst>
                <a:gd name="T0" fmla="*/ 15 w 181"/>
                <a:gd name="T1" fmla="*/ 30 h 30"/>
                <a:gd name="T2" fmla="*/ 166 w 181"/>
                <a:gd name="T3" fmla="*/ 30 h 30"/>
                <a:gd name="T4" fmla="*/ 169 w 181"/>
                <a:gd name="T5" fmla="*/ 30 h 30"/>
                <a:gd name="T6" fmla="*/ 172 w 181"/>
                <a:gd name="T7" fmla="*/ 29 h 30"/>
                <a:gd name="T8" fmla="*/ 174 w 181"/>
                <a:gd name="T9" fmla="*/ 27 h 30"/>
                <a:gd name="T10" fmla="*/ 176 w 181"/>
                <a:gd name="T11" fmla="*/ 26 h 30"/>
                <a:gd name="T12" fmla="*/ 178 w 181"/>
                <a:gd name="T13" fmla="*/ 23 h 30"/>
                <a:gd name="T14" fmla="*/ 180 w 181"/>
                <a:gd name="T15" fmla="*/ 20 h 30"/>
                <a:gd name="T16" fmla="*/ 181 w 181"/>
                <a:gd name="T17" fmla="*/ 18 h 30"/>
                <a:gd name="T18" fmla="*/ 181 w 181"/>
                <a:gd name="T19" fmla="*/ 15 h 30"/>
                <a:gd name="T20" fmla="*/ 181 w 181"/>
                <a:gd name="T21" fmla="*/ 12 h 30"/>
                <a:gd name="T22" fmla="*/ 180 w 181"/>
                <a:gd name="T23" fmla="*/ 8 h 30"/>
                <a:gd name="T24" fmla="*/ 178 w 181"/>
                <a:gd name="T25" fmla="*/ 6 h 30"/>
                <a:gd name="T26" fmla="*/ 176 w 181"/>
                <a:gd name="T27" fmla="*/ 4 h 30"/>
                <a:gd name="T28" fmla="*/ 174 w 181"/>
                <a:gd name="T29" fmla="*/ 2 h 30"/>
                <a:gd name="T30" fmla="*/ 172 w 181"/>
                <a:gd name="T31" fmla="*/ 1 h 30"/>
                <a:gd name="T32" fmla="*/ 169 w 181"/>
                <a:gd name="T33" fmla="*/ 0 h 30"/>
                <a:gd name="T34" fmla="*/ 166 w 181"/>
                <a:gd name="T35" fmla="*/ 0 h 30"/>
                <a:gd name="T36" fmla="*/ 15 w 181"/>
                <a:gd name="T37" fmla="*/ 0 h 30"/>
                <a:gd name="T38" fmla="*/ 12 w 181"/>
                <a:gd name="T39" fmla="*/ 0 h 30"/>
                <a:gd name="T40" fmla="*/ 10 w 181"/>
                <a:gd name="T41" fmla="*/ 1 h 30"/>
                <a:gd name="T42" fmla="*/ 6 w 181"/>
                <a:gd name="T43" fmla="*/ 2 h 30"/>
                <a:gd name="T44" fmla="*/ 4 w 181"/>
                <a:gd name="T45" fmla="*/ 4 h 30"/>
                <a:gd name="T46" fmla="*/ 2 w 181"/>
                <a:gd name="T47" fmla="*/ 6 h 30"/>
                <a:gd name="T48" fmla="*/ 1 w 181"/>
                <a:gd name="T49" fmla="*/ 8 h 30"/>
                <a:gd name="T50" fmla="*/ 0 w 181"/>
                <a:gd name="T51" fmla="*/ 12 h 30"/>
                <a:gd name="T52" fmla="*/ 0 w 181"/>
                <a:gd name="T53" fmla="*/ 15 h 30"/>
                <a:gd name="T54" fmla="*/ 0 w 181"/>
                <a:gd name="T55" fmla="*/ 18 h 30"/>
                <a:gd name="T56" fmla="*/ 1 w 181"/>
                <a:gd name="T57" fmla="*/ 20 h 30"/>
                <a:gd name="T58" fmla="*/ 2 w 181"/>
                <a:gd name="T59" fmla="*/ 23 h 30"/>
                <a:gd name="T60" fmla="*/ 4 w 181"/>
                <a:gd name="T61" fmla="*/ 26 h 30"/>
                <a:gd name="T62" fmla="*/ 6 w 181"/>
                <a:gd name="T63" fmla="*/ 27 h 30"/>
                <a:gd name="T64" fmla="*/ 10 w 181"/>
                <a:gd name="T65" fmla="*/ 29 h 30"/>
                <a:gd name="T66" fmla="*/ 12 w 181"/>
                <a:gd name="T67" fmla="*/ 30 h 30"/>
                <a:gd name="T68" fmla="*/ 15 w 181"/>
                <a:gd name="T6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1" h="30">
                  <a:moveTo>
                    <a:pt x="15" y="30"/>
                  </a:moveTo>
                  <a:lnTo>
                    <a:pt x="166" y="30"/>
                  </a:lnTo>
                  <a:lnTo>
                    <a:pt x="169" y="30"/>
                  </a:lnTo>
                  <a:lnTo>
                    <a:pt x="172" y="29"/>
                  </a:lnTo>
                  <a:lnTo>
                    <a:pt x="174" y="27"/>
                  </a:lnTo>
                  <a:lnTo>
                    <a:pt x="176" y="26"/>
                  </a:lnTo>
                  <a:lnTo>
                    <a:pt x="178" y="23"/>
                  </a:lnTo>
                  <a:lnTo>
                    <a:pt x="180" y="20"/>
                  </a:lnTo>
                  <a:lnTo>
                    <a:pt x="181" y="18"/>
                  </a:lnTo>
                  <a:lnTo>
                    <a:pt x="181" y="15"/>
                  </a:lnTo>
                  <a:lnTo>
                    <a:pt x="181" y="12"/>
                  </a:lnTo>
                  <a:lnTo>
                    <a:pt x="180" y="8"/>
                  </a:lnTo>
                  <a:lnTo>
                    <a:pt x="178" y="6"/>
                  </a:lnTo>
                  <a:lnTo>
                    <a:pt x="176" y="4"/>
                  </a:lnTo>
                  <a:lnTo>
                    <a:pt x="174" y="2"/>
                  </a:lnTo>
                  <a:lnTo>
                    <a:pt x="172" y="1"/>
                  </a:lnTo>
                  <a:lnTo>
                    <a:pt x="169" y="0"/>
                  </a:lnTo>
                  <a:lnTo>
                    <a:pt x="166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1"/>
                  </a:lnTo>
                  <a:lnTo>
                    <a:pt x="6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20"/>
                  </a:lnTo>
                  <a:lnTo>
                    <a:pt x="2" y="23"/>
                  </a:lnTo>
                  <a:lnTo>
                    <a:pt x="4" y="26"/>
                  </a:lnTo>
                  <a:lnTo>
                    <a:pt x="6" y="27"/>
                  </a:lnTo>
                  <a:lnTo>
                    <a:pt x="10" y="29"/>
                  </a:lnTo>
                  <a:lnTo>
                    <a:pt x="12" y="30"/>
                  </a:lnTo>
                  <a:lnTo>
                    <a:pt x="15" y="30"/>
                  </a:lnTo>
                  <a:close/>
                </a:path>
              </a:pathLst>
            </a:custGeom>
            <a:grpFill/>
            <a:ln w="9525">
              <a:solidFill>
                <a:srgbClr val="597185"/>
              </a:solidFill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844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71" name="Freeform 54">
              <a:extLst>
                <a:ext uri="{FF2B5EF4-FFF2-40B4-BE49-F238E27FC236}">
                  <a16:creationId xmlns:a16="http://schemas.microsoft.com/office/drawing/2014/main" xmlns="" id="{629EB47C-365D-4484-95F7-D9068C706FD4}"/>
                </a:ext>
              </a:extLst>
            </p:cNvPr>
            <p:cNvSpPr>
              <a:spLocks/>
            </p:cNvSpPr>
            <p:nvPr/>
          </p:nvSpPr>
          <p:spPr bwMode="auto">
            <a:xfrm>
              <a:off x="947735" y="2022475"/>
              <a:ext cx="38099" cy="33338"/>
            </a:xfrm>
            <a:custGeom>
              <a:avLst/>
              <a:gdLst>
                <a:gd name="T0" fmla="*/ 20 w 121"/>
                <a:gd name="T1" fmla="*/ 101 h 106"/>
                <a:gd name="T2" fmla="*/ 22 w 121"/>
                <a:gd name="T3" fmla="*/ 104 h 106"/>
                <a:gd name="T4" fmla="*/ 25 w 121"/>
                <a:gd name="T5" fmla="*/ 105 h 106"/>
                <a:gd name="T6" fmla="*/ 27 w 121"/>
                <a:gd name="T7" fmla="*/ 106 h 106"/>
                <a:gd name="T8" fmla="*/ 30 w 121"/>
                <a:gd name="T9" fmla="*/ 106 h 106"/>
                <a:gd name="T10" fmla="*/ 36 w 121"/>
                <a:gd name="T11" fmla="*/ 105 h 106"/>
                <a:gd name="T12" fmla="*/ 41 w 121"/>
                <a:gd name="T13" fmla="*/ 101 h 106"/>
                <a:gd name="T14" fmla="*/ 116 w 121"/>
                <a:gd name="T15" fmla="*/ 26 h 106"/>
                <a:gd name="T16" fmla="*/ 119 w 121"/>
                <a:gd name="T17" fmla="*/ 24 h 106"/>
                <a:gd name="T18" fmla="*/ 120 w 121"/>
                <a:gd name="T19" fmla="*/ 21 h 106"/>
                <a:gd name="T20" fmla="*/ 121 w 121"/>
                <a:gd name="T21" fmla="*/ 19 h 106"/>
                <a:gd name="T22" fmla="*/ 121 w 121"/>
                <a:gd name="T23" fmla="*/ 15 h 106"/>
                <a:gd name="T24" fmla="*/ 121 w 121"/>
                <a:gd name="T25" fmla="*/ 13 h 106"/>
                <a:gd name="T26" fmla="*/ 120 w 121"/>
                <a:gd name="T27" fmla="*/ 10 h 106"/>
                <a:gd name="T28" fmla="*/ 119 w 121"/>
                <a:gd name="T29" fmla="*/ 8 h 106"/>
                <a:gd name="T30" fmla="*/ 116 w 121"/>
                <a:gd name="T31" fmla="*/ 5 h 106"/>
                <a:gd name="T32" fmla="*/ 114 w 121"/>
                <a:gd name="T33" fmla="*/ 4 h 106"/>
                <a:gd name="T34" fmla="*/ 111 w 121"/>
                <a:gd name="T35" fmla="*/ 1 h 106"/>
                <a:gd name="T36" fmla="*/ 109 w 121"/>
                <a:gd name="T37" fmla="*/ 0 h 106"/>
                <a:gd name="T38" fmla="*/ 106 w 121"/>
                <a:gd name="T39" fmla="*/ 0 h 106"/>
                <a:gd name="T40" fmla="*/ 103 w 121"/>
                <a:gd name="T41" fmla="*/ 0 h 106"/>
                <a:gd name="T42" fmla="*/ 100 w 121"/>
                <a:gd name="T43" fmla="*/ 1 h 106"/>
                <a:gd name="T44" fmla="*/ 97 w 121"/>
                <a:gd name="T45" fmla="*/ 4 h 106"/>
                <a:gd name="T46" fmla="*/ 95 w 121"/>
                <a:gd name="T47" fmla="*/ 5 h 106"/>
                <a:gd name="T48" fmla="*/ 30 w 121"/>
                <a:gd name="T49" fmla="*/ 69 h 106"/>
                <a:gd name="T50" fmla="*/ 26 w 121"/>
                <a:gd name="T51" fmla="*/ 65 h 106"/>
                <a:gd name="T52" fmla="*/ 24 w 121"/>
                <a:gd name="T53" fmla="*/ 64 h 106"/>
                <a:gd name="T54" fmla="*/ 21 w 121"/>
                <a:gd name="T55" fmla="*/ 62 h 106"/>
                <a:gd name="T56" fmla="*/ 18 w 121"/>
                <a:gd name="T57" fmla="*/ 62 h 106"/>
                <a:gd name="T58" fmla="*/ 15 w 121"/>
                <a:gd name="T59" fmla="*/ 61 h 106"/>
                <a:gd name="T60" fmla="*/ 12 w 121"/>
                <a:gd name="T61" fmla="*/ 62 h 106"/>
                <a:gd name="T62" fmla="*/ 10 w 121"/>
                <a:gd name="T63" fmla="*/ 62 h 106"/>
                <a:gd name="T64" fmla="*/ 7 w 121"/>
                <a:gd name="T65" fmla="*/ 64 h 106"/>
                <a:gd name="T66" fmla="*/ 5 w 121"/>
                <a:gd name="T67" fmla="*/ 65 h 106"/>
                <a:gd name="T68" fmla="*/ 2 w 121"/>
                <a:gd name="T69" fmla="*/ 68 h 106"/>
                <a:gd name="T70" fmla="*/ 1 w 121"/>
                <a:gd name="T71" fmla="*/ 70 h 106"/>
                <a:gd name="T72" fmla="*/ 0 w 121"/>
                <a:gd name="T73" fmla="*/ 73 h 106"/>
                <a:gd name="T74" fmla="*/ 0 w 121"/>
                <a:gd name="T75" fmla="*/ 76 h 106"/>
                <a:gd name="T76" fmla="*/ 0 w 121"/>
                <a:gd name="T77" fmla="*/ 79 h 106"/>
                <a:gd name="T78" fmla="*/ 1 w 121"/>
                <a:gd name="T79" fmla="*/ 82 h 106"/>
                <a:gd name="T80" fmla="*/ 2 w 121"/>
                <a:gd name="T81" fmla="*/ 84 h 106"/>
                <a:gd name="T82" fmla="*/ 5 w 121"/>
                <a:gd name="T83" fmla="*/ 86 h 106"/>
                <a:gd name="T84" fmla="*/ 20 w 121"/>
                <a:gd name="T85" fmla="*/ 101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1" h="106">
                  <a:moveTo>
                    <a:pt x="20" y="101"/>
                  </a:moveTo>
                  <a:lnTo>
                    <a:pt x="22" y="104"/>
                  </a:lnTo>
                  <a:lnTo>
                    <a:pt x="25" y="105"/>
                  </a:lnTo>
                  <a:lnTo>
                    <a:pt x="27" y="106"/>
                  </a:lnTo>
                  <a:lnTo>
                    <a:pt x="30" y="106"/>
                  </a:lnTo>
                  <a:lnTo>
                    <a:pt x="36" y="105"/>
                  </a:lnTo>
                  <a:lnTo>
                    <a:pt x="41" y="101"/>
                  </a:lnTo>
                  <a:lnTo>
                    <a:pt x="116" y="26"/>
                  </a:lnTo>
                  <a:lnTo>
                    <a:pt x="119" y="24"/>
                  </a:lnTo>
                  <a:lnTo>
                    <a:pt x="120" y="21"/>
                  </a:lnTo>
                  <a:lnTo>
                    <a:pt x="121" y="19"/>
                  </a:lnTo>
                  <a:lnTo>
                    <a:pt x="121" y="15"/>
                  </a:lnTo>
                  <a:lnTo>
                    <a:pt x="121" y="13"/>
                  </a:lnTo>
                  <a:lnTo>
                    <a:pt x="120" y="10"/>
                  </a:lnTo>
                  <a:lnTo>
                    <a:pt x="119" y="8"/>
                  </a:lnTo>
                  <a:lnTo>
                    <a:pt x="116" y="5"/>
                  </a:lnTo>
                  <a:lnTo>
                    <a:pt x="114" y="4"/>
                  </a:lnTo>
                  <a:lnTo>
                    <a:pt x="111" y="1"/>
                  </a:lnTo>
                  <a:lnTo>
                    <a:pt x="109" y="0"/>
                  </a:lnTo>
                  <a:lnTo>
                    <a:pt x="106" y="0"/>
                  </a:lnTo>
                  <a:lnTo>
                    <a:pt x="103" y="0"/>
                  </a:lnTo>
                  <a:lnTo>
                    <a:pt x="100" y="1"/>
                  </a:lnTo>
                  <a:lnTo>
                    <a:pt x="97" y="4"/>
                  </a:lnTo>
                  <a:lnTo>
                    <a:pt x="95" y="5"/>
                  </a:lnTo>
                  <a:lnTo>
                    <a:pt x="30" y="69"/>
                  </a:lnTo>
                  <a:lnTo>
                    <a:pt x="26" y="65"/>
                  </a:lnTo>
                  <a:lnTo>
                    <a:pt x="24" y="64"/>
                  </a:lnTo>
                  <a:lnTo>
                    <a:pt x="21" y="62"/>
                  </a:lnTo>
                  <a:lnTo>
                    <a:pt x="18" y="62"/>
                  </a:lnTo>
                  <a:lnTo>
                    <a:pt x="15" y="61"/>
                  </a:lnTo>
                  <a:lnTo>
                    <a:pt x="12" y="62"/>
                  </a:lnTo>
                  <a:lnTo>
                    <a:pt x="10" y="62"/>
                  </a:lnTo>
                  <a:lnTo>
                    <a:pt x="7" y="64"/>
                  </a:lnTo>
                  <a:lnTo>
                    <a:pt x="5" y="65"/>
                  </a:lnTo>
                  <a:lnTo>
                    <a:pt x="2" y="68"/>
                  </a:lnTo>
                  <a:lnTo>
                    <a:pt x="1" y="70"/>
                  </a:lnTo>
                  <a:lnTo>
                    <a:pt x="0" y="73"/>
                  </a:lnTo>
                  <a:lnTo>
                    <a:pt x="0" y="76"/>
                  </a:lnTo>
                  <a:lnTo>
                    <a:pt x="0" y="79"/>
                  </a:lnTo>
                  <a:lnTo>
                    <a:pt x="1" y="82"/>
                  </a:lnTo>
                  <a:lnTo>
                    <a:pt x="2" y="84"/>
                  </a:lnTo>
                  <a:lnTo>
                    <a:pt x="5" y="86"/>
                  </a:lnTo>
                  <a:lnTo>
                    <a:pt x="20" y="101"/>
                  </a:lnTo>
                  <a:close/>
                </a:path>
              </a:pathLst>
            </a:custGeom>
            <a:grpFill/>
            <a:ln w="9525">
              <a:solidFill>
                <a:srgbClr val="597185"/>
              </a:solidFill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844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72" name="Freeform 55">
              <a:extLst>
                <a:ext uri="{FF2B5EF4-FFF2-40B4-BE49-F238E27FC236}">
                  <a16:creationId xmlns:a16="http://schemas.microsoft.com/office/drawing/2014/main" xmlns="" id="{9C8461CE-1572-43A7-858E-E369BB85CECB}"/>
                </a:ext>
              </a:extLst>
            </p:cNvPr>
            <p:cNvSpPr>
              <a:spLocks/>
            </p:cNvSpPr>
            <p:nvPr/>
          </p:nvSpPr>
          <p:spPr bwMode="auto">
            <a:xfrm>
              <a:off x="947736" y="2070100"/>
              <a:ext cx="38100" cy="33338"/>
            </a:xfrm>
            <a:custGeom>
              <a:avLst/>
              <a:gdLst>
                <a:gd name="T0" fmla="*/ 20 w 121"/>
                <a:gd name="T1" fmla="*/ 101 h 106"/>
                <a:gd name="T2" fmla="*/ 22 w 121"/>
                <a:gd name="T3" fmla="*/ 103 h 106"/>
                <a:gd name="T4" fmla="*/ 25 w 121"/>
                <a:gd name="T5" fmla="*/ 105 h 106"/>
                <a:gd name="T6" fmla="*/ 27 w 121"/>
                <a:gd name="T7" fmla="*/ 105 h 106"/>
                <a:gd name="T8" fmla="*/ 30 w 121"/>
                <a:gd name="T9" fmla="*/ 106 h 106"/>
                <a:gd name="T10" fmla="*/ 34 w 121"/>
                <a:gd name="T11" fmla="*/ 105 h 106"/>
                <a:gd name="T12" fmla="*/ 36 w 121"/>
                <a:gd name="T13" fmla="*/ 105 h 106"/>
                <a:gd name="T14" fmla="*/ 39 w 121"/>
                <a:gd name="T15" fmla="*/ 103 h 106"/>
                <a:gd name="T16" fmla="*/ 41 w 121"/>
                <a:gd name="T17" fmla="*/ 102 h 106"/>
                <a:gd name="T18" fmla="*/ 116 w 121"/>
                <a:gd name="T19" fmla="*/ 26 h 106"/>
                <a:gd name="T20" fmla="*/ 119 w 121"/>
                <a:gd name="T21" fmla="*/ 24 h 106"/>
                <a:gd name="T22" fmla="*/ 120 w 121"/>
                <a:gd name="T23" fmla="*/ 21 h 106"/>
                <a:gd name="T24" fmla="*/ 121 w 121"/>
                <a:gd name="T25" fmla="*/ 18 h 106"/>
                <a:gd name="T26" fmla="*/ 121 w 121"/>
                <a:gd name="T27" fmla="*/ 15 h 106"/>
                <a:gd name="T28" fmla="*/ 121 w 121"/>
                <a:gd name="T29" fmla="*/ 13 h 106"/>
                <a:gd name="T30" fmla="*/ 120 w 121"/>
                <a:gd name="T31" fmla="*/ 10 h 106"/>
                <a:gd name="T32" fmla="*/ 119 w 121"/>
                <a:gd name="T33" fmla="*/ 7 h 106"/>
                <a:gd name="T34" fmla="*/ 116 w 121"/>
                <a:gd name="T35" fmla="*/ 5 h 106"/>
                <a:gd name="T36" fmla="*/ 114 w 121"/>
                <a:gd name="T37" fmla="*/ 3 h 106"/>
                <a:gd name="T38" fmla="*/ 111 w 121"/>
                <a:gd name="T39" fmla="*/ 1 h 106"/>
                <a:gd name="T40" fmla="*/ 109 w 121"/>
                <a:gd name="T41" fmla="*/ 1 h 106"/>
                <a:gd name="T42" fmla="*/ 106 w 121"/>
                <a:gd name="T43" fmla="*/ 0 h 106"/>
                <a:gd name="T44" fmla="*/ 103 w 121"/>
                <a:gd name="T45" fmla="*/ 1 h 106"/>
                <a:gd name="T46" fmla="*/ 100 w 121"/>
                <a:gd name="T47" fmla="*/ 1 h 106"/>
                <a:gd name="T48" fmla="*/ 97 w 121"/>
                <a:gd name="T49" fmla="*/ 3 h 106"/>
                <a:gd name="T50" fmla="*/ 95 w 121"/>
                <a:gd name="T51" fmla="*/ 5 h 106"/>
                <a:gd name="T52" fmla="*/ 30 w 121"/>
                <a:gd name="T53" fmla="*/ 70 h 106"/>
                <a:gd name="T54" fmla="*/ 26 w 121"/>
                <a:gd name="T55" fmla="*/ 65 h 106"/>
                <a:gd name="T56" fmla="*/ 24 w 121"/>
                <a:gd name="T57" fmla="*/ 63 h 106"/>
                <a:gd name="T58" fmla="*/ 21 w 121"/>
                <a:gd name="T59" fmla="*/ 61 h 106"/>
                <a:gd name="T60" fmla="*/ 18 w 121"/>
                <a:gd name="T61" fmla="*/ 61 h 106"/>
                <a:gd name="T62" fmla="*/ 15 w 121"/>
                <a:gd name="T63" fmla="*/ 60 h 106"/>
                <a:gd name="T64" fmla="*/ 12 w 121"/>
                <a:gd name="T65" fmla="*/ 61 h 106"/>
                <a:gd name="T66" fmla="*/ 10 w 121"/>
                <a:gd name="T67" fmla="*/ 62 h 106"/>
                <a:gd name="T68" fmla="*/ 7 w 121"/>
                <a:gd name="T69" fmla="*/ 63 h 106"/>
                <a:gd name="T70" fmla="*/ 5 w 121"/>
                <a:gd name="T71" fmla="*/ 65 h 106"/>
                <a:gd name="T72" fmla="*/ 2 w 121"/>
                <a:gd name="T73" fmla="*/ 68 h 106"/>
                <a:gd name="T74" fmla="*/ 1 w 121"/>
                <a:gd name="T75" fmla="*/ 70 h 106"/>
                <a:gd name="T76" fmla="*/ 0 w 121"/>
                <a:gd name="T77" fmla="*/ 73 h 106"/>
                <a:gd name="T78" fmla="*/ 0 w 121"/>
                <a:gd name="T79" fmla="*/ 76 h 106"/>
                <a:gd name="T80" fmla="*/ 0 w 121"/>
                <a:gd name="T81" fmla="*/ 78 h 106"/>
                <a:gd name="T82" fmla="*/ 1 w 121"/>
                <a:gd name="T83" fmla="*/ 82 h 106"/>
                <a:gd name="T84" fmla="*/ 2 w 121"/>
                <a:gd name="T85" fmla="*/ 84 h 106"/>
                <a:gd name="T86" fmla="*/ 5 w 121"/>
                <a:gd name="T87" fmla="*/ 87 h 106"/>
                <a:gd name="T88" fmla="*/ 20 w 121"/>
                <a:gd name="T89" fmla="*/ 101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1" h="106">
                  <a:moveTo>
                    <a:pt x="20" y="101"/>
                  </a:moveTo>
                  <a:lnTo>
                    <a:pt x="22" y="103"/>
                  </a:lnTo>
                  <a:lnTo>
                    <a:pt x="25" y="105"/>
                  </a:lnTo>
                  <a:lnTo>
                    <a:pt x="27" y="105"/>
                  </a:lnTo>
                  <a:lnTo>
                    <a:pt x="30" y="106"/>
                  </a:lnTo>
                  <a:lnTo>
                    <a:pt x="34" y="105"/>
                  </a:lnTo>
                  <a:lnTo>
                    <a:pt x="36" y="105"/>
                  </a:lnTo>
                  <a:lnTo>
                    <a:pt x="39" y="103"/>
                  </a:lnTo>
                  <a:lnTo>
                    <a:pt x="41" y="102"/>
                  </a:lnTo>
                  <a:lnTo>
                    <a:pt x="116" y="26"/>
                  </a:lnTo>
                  <a:lnTo>
                    <a:pt x="119" y="24"/>
                  </a:lnTo>
                  <a:lnTo>
                    <a:pt x="120" y="21"/>
                  </a:lnTo>
                  <a:lnTo>
                    <a:pt x="121" y="18"/>
                  </a:lnTo>
                  <a:lnTo>
                    <a:pt x="121" y="15"/>
                  </a:lnTo>
                  <a:lnTo>
                    <a:pt x="121" y="13"/>
                  </a:lnTo>
                  <a:lnTo>
                    <a:pt x="120" y="10"/>
                  </a:lnTo>
                  <a:lnTo>
                    <a:pt x="119" y="7"/>
                  </a:lnTo>
                  <a:lnTo>
                    <a:pt x="116" y="5"/>
                  </a:lnTo>
                  <a:lnTo>
                    <a:pt x="114" y="3"/>
                  </a:lnTo>
                  <a:lnTo>
                    <a:pt x="111" y="1"/>
                  </a:lnTo>
                  <a:lnTo>
                    <a:pt x="109" y="1"/>
                  </a:lnTo>
                  <a:lnTo>
                    <a:pt x="106" y="0"/>
                  </a:lnTo>
                  <a:lnTo>
                    <a:pt x="103" y="1"/>
                  </a:lnTo>
                  <a:lnTo>
                    <a:pt x="100" y="1"/>
                  </a:lnTo>
                  <a:lnTo>
                    <a:pt x="97" y="3"/>
                  </a:lnTo>
                  <a:lnTo>
                    <a:pt x="95" y="5"/>
                  </a:lnTo>
                  <a:lnTo>
                    <a:pt x="30" y="70"/>
                  </a:lnTo>
                  <a:lnTo>
                    <a:pt x="26" y="65"/>
                  </a:lnTo>
                  <a:lnTo>
                    <a:pt x="24" y="63"/>
                  </a:lnTo>
                  <a:lnTo>
                    <a:pt x="21" y="61"/>
                  </a:lnTo>
                  <a:lnTo>
                    <a:pt x="18" y="61"/>
                  </a:lnTo>
                  <a:lnTo>
                    <a:pt x="15" y="60"/>
                  </a:lnTo>
                  <a:lnTo>
                    <a:pt x="12" y="61"/>
                  </a:lnTo>
                  <a:lnTo>
                    <a:pt x="10" y="62"/>
                  </a:lnTo>
                  <a:lnTo>
                    <a:pt x="7" y="63"/>
                  </a:lnTo>
                  <a:lnTo>
                    <a:pt x="5" y="65"/>
                  </a:lnTo>
                  <a:lnTo>
                    <a:pt x="2" y="68"/>
                  </a:lnTo>
                  <a:lnTo>
                    <a:pt x="1" y="70"/>
                  </a:lnTo>
                  <a:lnTo>
                    <a:pt x="0" y="73"/>
                  </a:lnTo>
                  <a:lnTo>
                    <a:pt x="0" y="76"/>
                  </a:lnTo>
                  <a:lnTo>
                    <a:pt x="0" y="78"/>
                  </a:lnTo>
                  <a:lnTo>
                    <a:pt x="1" y="82"/>
                  </a:lnTo>
                  <a:lnTo>
                    <a:pt x="2" y="84"/>
                  </a:lnTo>
                  <a:lnTo>
                    <a:pt x="5" y="87"/>
                  </a:lnTo>
                  <a:lnTo>
                    <a:pt x="20" y="101"/>
                  </a:lnTo>
                  <a:close/>
                </a:path>
              </a:pathLst>
            </a:custGeom>
            <a:grpFill/>
            <a:ln w="9525">
              <a:solidFill>
                <a:srgbClr val="597185"/>
              </a:solidFill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844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73" name="Freeform 56">
              <a:extLst>
                <a:ext uri="{FF2B5EF4-FFF2-40B4-BE49-F238E27FC236}">
                  <a16:creationId xmlns:a16="http://schemas.microsoft.com/office/drawing/2014/main" xmlns="" id="{57205444-C6C9-4253-85FF-A7BADAD6B68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04900" y="1993900"/>
              <a:ext cx="68263" cy="219075"/>
            </a:xfrm>
            <a:custGeom>
              <a:avLst/>
              <a:gdLst>
                <a:gd name="T0" fmla="*/ 120 w 212"/>
                <a:gd name="T1" fmla="*/ 659 h 694"/>
                <a:gd name="T2" fmla="*/ 99 w 212"/>
                <a:gd name="T3" fmla="*/ 643 h 694"/>
                <a:gd name="T4" fmla="*/ 92 w 212"/>
                <a:gd name="T5" fmla="*/ 618 h 694"/>
                <a:gd name="T6" fmla="*/ 181 w 212"/>
                <a:gd name="T7" fmla="*/ 616 h 694"/>
                <a:gd name="T8" fmla="*/ 167 w 212"/>
                <a:gd name="T9" fmla="*/ 647 h 694"/>
                <a:gd name="T10" fmla="*/ 144 w 212"/>
                <a:gd name="T11" fmla="*/ 662 h 694"/>
                <a:gd name="T12" fmla="*/ 145 w 212"/>
                <a:gd name="T13" fmla="*/ 31 h 694"/>
                <a:gd name="T14" fmla="*/ 168 w 212"/>
                <a:gd name="T15" fmla="*/ 43 h 694"/>
                <a:gd name="T16" fmla="*/ 181 w 212"/>
                <a:gd name="T17" fmla="*/ 57 h 694"/>
                <a:gd name="T18" fmla="*/ 92 w 212"/>
                <a:gd name="T19" fmla="*/ 331 h 694"/>
                <a:gd name="T20" fmla="*/ 95 w 212"/>
                <a:gd name="T21" fmla="*/ 53 h 694"/>
                <a:gd name="T22" fmla="*/ 112 w 212"/>
                <a:gd name="T23" fmla="*/ 38 h 694"/>
                <a:gd name="T24" fmla="*/ 137 w 212"/>
                <a:gd name="T25" fmla="*/ 30 h 694"/>
                <a:gd name="T26" fmla="*/ 182 w 212"/>
                <a:gd name="T27" fmla="*/ 362 h 694"/>
                <a:gd name="T28" fmla="*/ 92 w 212"/>
                <a:gd name="T29" fmla="*/ 362 h 694"/>
                <a:gd name="T30" fmla="*/ 113 w 212"/>
                <a:gd name="T31" fmla="*/ 4 h 694"/>
                <a:gd name="T32" fmla="*/ 84 w 212"/>
                <a:gd name="T33" fmla="*/ 22 h 694"/>
                <a:gd name="T34" fmla="*/ 65 w 212"/>
                <a:gd name="T35" fmla="*/ 46 h 694"/>
                <a:gd name="T36" fmla="*/ 36 w 212"/>
                <a:gd name="T37" fmla="*/ 55 h 694"/>
                <a:gd name="T38" fmla="*/ 21 w 212"/>
                <a:gd name="T39" fmla="*/ 67 h 694"/>
                <a:gd name="T40" fmla="*/ 9 w 212"/>
                <a:gd name="T41" fmla="*/ 82 h 694"/>
                <a:gd name="T42" fmla="*/ 2 w 212"/>
                <a:gd name="T43" fmla="*/ 103 h 694"/>
                <a:gd name="T44" fmla="*/ 0 w 212"/>
                <a:gd name="T45" fmla="*/ 394 h 694"/>
                <a:gd name="T46" fmla="*/ 3 w 212"/>
                <a:gd name="T47" fmla="*/ 402 h 694"/>
                <a:gd name="T48" fmla="*/ 10 w 212"/>
                <a:gd name="T49" fmla="*/ 408 h 694"/>
                <a:gd name="T50" fmla="*/ 19 w 212"/>
                <a:gd name="T51" fmla="*/ 409 h 694"/>
                <a:gd name="T52" fmla="*/ 26 w 212"/>
                <a:gd name="T53" fmla="*/ 404 h 694"/>
                <a:gd name="T54" fmla="*/ 30 w 212"/>
                <a:gd name="T55" fmla="*/ 397 h 694"/>
                <a:gd name="T56" fmla="*/ 31 w 212"/>
                <a:gd name="T57" fmla="*/ 111 h 694"/>
                <a:gd name="T58" fmla="*/ 40 w 212"/>
                <a:gd name="T59" fmla="*/ 89 h 694"/>
                <a:gd name="T60" fmla="*/ 55 w 212"/>
                <a:gd name="T61" fmla="*/ 79 h 694"/>
                <a:gd name="T62" fmla="*/ 62 w 212"/>
                <a:gd name="T63" fmla="*/ 626 h 694"/>
                <a:gd name="T64" fmla="*/ 67 w 212"/>
                <a:gd name="T65" fmla="*/ 647 h 694"/>
                <a:gd name="T66" fmla="*/ 79 w 212"/>
                <a:gd name="T67" fmla="*/ 666 h 694"/>
                <a:gd name="T68" fmla="*/ 95 w 212"/>
                <a:gd name="T69" fmla="*/ 681 h 694"/>
                <a:gd name="T70" fmla="*/ 114 w 212"/>
                <a:gd name="T71" fmla="*/ 690 h 694"/>
                <a:gd name="T72" fmla="*/ 137 w 212"/>
                <a:gd name="T73" fmla="*/ 694 h 694"/>
                <a:gd name="T74" fmla="*/ 157 w 212"/>
                <a:gd name="T75" fmla="*/ 690 h 694"/>
                <a:gd name="T76" fmla="*/ 177 w 212"/>
                <a:gd name="T77" fmla="*/ 680 h 694"/>
                <a:gd name="T78" fmla="*/ 193 w 212"/>
                <a:gd name="T79" fmla="*/ 663 h 694"/>
                <a:gd name="T80" fmla="*/ 206 w 212"/>
                <a:gd name="T81" fmla="*/ 641 h 694"/>
                <a:gd name="T82" fmla="*/ 211 w 212"/>
                <a:gd name="T83" fmla="*/ 613 h 694"/>
                <a:gd name="T84" fmla="*/ 211 w 212"/>
                <a:gd name="T85" fmla="*/ 56 h 694"/>
                <a:gd name="T86" fmla="*/ 206 w 212"/>
                <a:gd name="T87" fmla="*/ 41 h 694"/>
                <a:gd name="T88" fmla="*/ 177 w 212"/>
                <a:gd name="T89" fmla="*/ 13 h 694"/>
                <a:gd name="T90" fmla="*/ 151 w 212"/>
                <a:gd name="T91" fmla="*/ 2 h 694"/>
                <a:gd name="T92" fmla="*/ 137 w 212"/>
                <a:gd name="T93" fmla="*/ 0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12" h="694">
                  <a:moveTo>
                    <a:pt x="137" y="663"/>
                  </a:moveTo>
                  <a:lnTo>
                    <a:pt x="128" y="662"/>
                  </a:lnTo>
                  <a:lnTo>
                    <a:pt x="120" y="659"/>
                  </a:lnTo>
                  <a:lnTo>
                    <a:pt x="112" y="655"/>
                  </a:lnTo>
                  <a:lnTo>
                    <a:pt x="105" y="650"/>
                  </a:lnTo>
                  <a:lnTo>
                    <a:pt x="99" y="643"/>
                  </a:lnTo>
                  <a:lnTo>
                    <a:pt x="95" y="636"/>
                  </a:lnTo>
                  <a:lnTo>
                    <a:pt x="92" y="627"/>
                  </a:lnTo>
                  <a:lnTo>
                    <a:pt x="92" y="618"/>
                  </a:lnTo>
                  <a:lnTo>
                    <a:pt x="92" y="603"/>
                  </a:lnTo>
                  <a:lnTo>
                    <a:pt x="182" y="603"/>
                  </a:lnTo>
                  <a:lnTo>
                    <a:pt x="181" y="616"/>
                  </a:lnTo>
                  <a:lnTo>
                    <a:pt x="178" y="628"/>
                  </a:lnTo>
                  <a:lnTo>
                    <a:pt x="173" y="639"/>
                  </a:lnTo>
                  <a:lnTo>
                    <a:pt x="167" y="647"/>
                  </a:lnTo>
                  <a:lnTo>
                    <a:pt x="161" y="654"/>
                  </a:lnTo>
                  <a:lnTo>
                    <a:pt x="153" y="659"/>
                  </a:lnTo>
                  <a:lnTo>
                    <a:pt x="144" y="662"/>
                  </a:lnTo>
                  <a:lnTo>
                    <a:pt x="137" y="663"/>
                  </a:lnTo>
                  <a:close/>
                  <a:moveTo>
                    <a:pt x="137" y="30"/>
                  </a:moveTo>
                  <a:lnTo>
                    <a:pt x="145" y="31"/>
                  </a:lnTo>
                  <a:lnTo>
                    <a:pt x="153" y="34"/>
                  </a:lnTo>
                  <a:lnTo>
                    <a:pt x="161" y="38"/>
                  </a:lnTo>
                  <a:lnTo>
                    <a:pt x="168" y="43"/>
                  </a:lnTo>
                  <a:lnTo>
                    <a:pt x="173" y="47"/>
                  </a:lnTo>
                  <a:lnTo>
                    <a:pt x="178" y="53"/>
                  </a:lnTo>
                  <a:lnTo>
                    <a:pt x="181" y="57"/>
                  </a:lnTo>
                  <a:lnTo>
                    <a:pt x="182" y="60"/>
                  </a:lnTo>
                  <a:lnTo>
                    <a:pt x="182" y="331"/>
                  </a:lnTo>
                  <a:lnTo>
                    <a:pt x="92" y="331"/>
                  </a:lnTo>
                  <a:lnTo>
                    <a:pt x="92" y="60"/>
                  </a:lnTo>
                  <a:lnTo>
                    <a:pt x="93" y="57"/>
                  </a:lnTo>
                  <a:lnTo>
                    <a:pt x="95" y="53"/>
                  </a:lnTo>
                  <a:lnTo>
                    <a:pt x="99" y="48"/>
                  </a:lnTo>
                  <a:lnTo>
                    <a:pt x="106" y="43"/>
                  </a:lnTo>
                  <a:lnTo>
                    <a:pt x="112" y="38"/>
                  </a:lnTo>
                  <a:lnTo>
                    <a:pt x="120" y="34"/>
                  </a:lnTo>
                  <a:lnTo>
                    <a:pt x="127" y="31"/>
                  </a:lnTo>
                  <a:lnTo>
                    <a:pt x="137" y="30"/>
                  </a:lnTo>
                  <a:lnTo>
                    <a:pt x="137" y="30"/>
                  </a:lnTo>
                  <a:close/>
                  <a:moveTo>
                    <a:pt x="92" y="362"/>
                  </a:moveTo>
                  <a:lnTo>
                    <a:pt x="182" y="362"/>
                  </a:lnTo>
                  <a:lnTo>
                    <a:pt x="182" y="573"/>
                  </a:lnTo>
                  <a:lnTo>
                    <a:pt x="92" y="573"/>
                  </a:lnTo>
                  <a:lnTo>
                    <a:pt x="92" y="362"/>
                  </a:lnTo>
                  <a:close/>
                  <a:moveTo>
                    <a:pt x="137" y="0"/>
                  </a:moveTo>
                  <a:lnTo>
                    <a:pt x="125" y="1"/>
                  </a:lnTo>
                  <a:lnTo>
                    <a:pt x="113" y="4"/>
                  </a:lnTo>
                  <a:lnTo>
                    <a:pt x="102" y="9"/>
                  </a:lnTo>
                  <a:lnTo>
                    <a:pt x="93" y="15"/>
                  </a:lnTo>
                  <a:lnTo>
                    <a:pt x="84" y="22"/>
                  </a:lnTo>
                  <a:lnTo>
                    <a:pt x="76" y="29"/>
                  </a:lnTo>
                  <a:lnTo>
                    <a:pt x="69" y="38"/>
                  </a:lnTo>
                  <a:lnTo>
                    <a:pt x="65" y="46"/>
                  </a:lnTo>
                  <a:lnTo>
                    <a:pt x="53" y="48"/>
                  </a:lnTo>
                  <a:lnTo>
                    <a:pt x="41" y="53"/>
                  </a:lnTo>
                  <a:lnTo>
                    <a:pt x="36" y="55"/>
                  </a:lnTo>
                  <a:lnTo>
                    <a:pt x="30" y="58"/>
                  </a:lnTo>
                  <a:lnTo>
                    <a:pt x="25" y="62"/>
                  </a:lnTo>
                  <a:lnTo>
                    <a:pt x="21" y="67"/>
                  </a:lnTo>
                  <a:lnTo>
                    <a:pt x="16" y="71"/>
                  </a:lnTo>
                  <a:lnTo>
                    <a:pt x="12" y="76"/>
                  </a:lnTo>
                  <a:lnTo>
                    <a:pt x="9" y="82"/>
                  </a:lnTo>
                  <a:lnTo>
                    <a:pt x="6" y="88"/>
                  </a:lnTo>
                  <a:lnTo>
                    <a:pt x="3" y="96"/>
                  </a:lnTo>
                  <a:lnTo>
                    <a:pt x="2" y="103"/>
                  </a:lnTo>
                  <a:lnTo>
                    <a:pt x="1" y="112"/>
                  </a:lnTo>
                  <a:lnTo>
                    <a:pt x="0" y="120"/>
                  </a:lnTo>
                  <a:lnTo>
                    <a:pt x="0" y="394"/>
                  </a:lnTo>
                  <a:lnTo>
                    <a:pt x="1" y="397"/>
                  </a:lnTo>
                  <a:lnTo>
                    <a:pt x="2" y="399"/>
                  </a:lnTo>
                  <a:lnTo>
                    <a:pt x="3" y="402"/>
                  </a:lnTo>
                  <a:lnTo>
                    <a:pt x="6" y="404"/>
                  </a:lnTo>
                  <a:lnTo>
                    <a:pt x="8" y="406"/>
                  </a:lnTo>
                  <a:lnTo>
                    <a:pt x="10" y="408"/>
                  </a:lnTo>
                  <a:lnTo>
                    <a:pt x="13" y="409"/>
                  </a:lnTo>
                  <a:lnTo>
                    <a:pt x="15" y="409"/>
                  </a:lnTo>
                  <a:lnTo>
                    <a:pt x="19" y="409"/>
                  </a:lnTo>
                  <a:lnTo>
                    <a:pt x="22" y="408"/>
                  </a:lnTo>
                  <a:lnTo>
                    <a:pt x="24" y="406"/>
                  </a:lnTo>
                  <a:lnTo>
                    <a:pt x="26" y="404"/>
                  </a:lnTo>
                  <a:lnTo>
                    <a:pt x="28" y="402"/>
                  </a:lnTo>
                  <a:lnTo>
                    <a:pt x="29" y="399"/>
                  </a:lnTo>
                  <a:lnTo>
                    <a:pt x="30" y="397"/>
                  </a:lnTo>
                  <a:lnTo>
                    <a:pt x="30" y="394"/>
                  </a:lnTo>
                  <a:lnTo>
                    <a:pt x="30" y="120"/>
                  </a:lnTo>
                  <a:lnTo>
                    <a:pt x="31" y="111"/>
                  </a:lnTo>
                  <a:lnTo>
                    <a:pt x="34" y="102"/>
                  </a:lnTo>
                  <a:lnTo>
                    <a:pt x="36" y="96"/>
                  </a:lnTo>
                  <a:lnTo>
                    <a:pt x="40" y="89"/>
                  </a:lnTo>
                  <a:lnTo>
                    <a:pt x="44" y="85"/>
                  </a:lnTo>
                  <a:lnTo>
                    <a:pt x="50" y="82"/>
                  </a:lnTo>
                  <a:lnTo>
                    <a:pt x="55" y="79"/>
                  </a:lnTo>
                  <a:lnTo>
                    <a:pt x="62" y="77"/>
                  </a:lnTo>
                  <a:lnTo>
                    <a:pt x="62" y="618"/>
                  </a:lnTo>
                  <a:lnTo>
                    <a:pt x="62" y="626"/>
                  </a:lnTo>
                  <a:lnTo>
                    <a:pt x="63" y="633"/>
                  </a:lnTo>
                  <a:lnTo>
                    <a:pt x="65" y="640"/>
                  </a:lnTo>
                  <a:lnTo>
                    <a:pt x="67" y="647"/>
                  </a:lnTo>
                  <a:lnTo>
                    <a:pt x="70" y="654"/>
                  </a:lnTo>
                  <a:lnTo>
                    <a:pt x="74" y="660"/>
                  </a:lnTo>
                  <a:lnTo>
                    <a:pt x="79" y="666"/>
                  </a:lnTo>
                  <a:lnTo>
                    <a:pt x="84" y="671"/>
                  </a:lnTo>
                  <a:lnTo>
                    <a:pt x="90" y="676"/>
                  </a:lnTo>
                  <a:lnTo>
                    <a:pt x="95" y="681"/>
                  </a:lnTo>
                  <a:lnTo>
                    <a:pt x="101" y="684"/>
                  </a:lnTo>
                  <a:lnTo>
                    <a:pt x="108" y="687"/>
                  </a:lnTo>
                  <a:lnTo>
                    <a:pt x="114" y="690"/>
                  </a:lnTo>
                  <a:lnTo>
                    <a:pt x="122" y="693"/>
                  </a:lnTo>
                  <a:lnTo>
                    <a:pt x="129" y="694"/>
                  </a:lnTo>
                  <a:lnTo>
                    <a:pt x="137" y="694"/>
                  </a:lnTo>
                  <a:lnTo>
                    <a:pt x="143" y="694"/>
                  </a:lnTo>
                  <a:lnTo>
                    <a:pt x="150" y="693"/>
                  </a:lnTo>
                  <a:lnTo>
                    <a:pt x="157" y="690"/>
                  </a:lnTo>
                  <a:lnTo>
                    <a:pt x="164" y="687"/>
                  </a:lnTo>
                  <a:lnTo>
                    <a:pt x="170" y="684"/>
                  </a:lnTo>
                  <a:lnTo>
                    <a:pt x="177" y="680"/>
                  </a:lnTo>
                  <a:lnTo>
                    <a:pt x="182" y="675"/>
                  </a:lnTo>
                  <a:lnTo>
                    <a:pt x="187" y="669"/>
                  </a:lnTo>
                  <a:lnTo>
                    <a:pt x="193" y="663"/>
                  </a:lnTo>
                  <a:lnTo>
                    <a:pt x="197" y="656"/>
                  </a:lnTo>
                  <a:lnTo>
                    <a:pt x="201" y="648"/>
                  </a:lnTo>
                  <a:lnTo>
                    <a:pt x="206" y="641"/>
                  </a:lnTo>
                  <a:lnTo>
                    <a:pt x="208" y="632"/>
                  </a:lnTo>
                  <a:lnTo>
                    <a:pt x="210" y="623"/>
                  </a:lnTo>
                  <a:lnTo>
                    <a:pt x="211" y="613"/>
                  </a:lnTo>
                  <a:lnTo>
                    <a:pt x="212" y="603"/>
                  </a:lnTo>
                  <a:lnTo>
                    <a:pt x="212" y="60"/>
                  </a:lnTo>
                  <a:lnTo>
                    <a:pt x="211" y="56"/>
                  </a:lnTo>
                  <a:lnTo>
                    <a:pt x="210" y="51"/>
                  </a:lnTo>
                  <a:lnTo>
                    <a:pt x="208" y="45"/>
                  </a:lnTo>
                  <a:lnTo>
                    <a:pt x="206" y="41"/>
                  </a:lnTo>
                  <a:lnTo>
                    <a:pt x="198" y="30"/>
                  </a:lnTo>
                  <a:lnTo>
                    <a:pt x="188" y="20"/>
                  </a:lnTo>
                  <a:lnTo>
                    <a:pt x="177" y="13"/>
                  </a:lnTo>
                  <a:lnTo>
                    <a:pt x="164" y="6"/>
                  </a:lnTo>
                  <a:lnTo>
                    <a:pt x="157" y="3"/>
                  </a:lnTo>
                  <a:lnTo>
                    <a:pt x="151" y="2"/>
                  </a:lnTo>
                  <a:lnTo>
                    <a:pt x="143" y="1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grpFill/>
            <a:ln w="9525">
              <a:solidFill>
                <a:srgbClr val="597185"/>
              </a:solidFill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844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</p:grpSp>
      <p:sp>
        <p:nvSpPr>
          <p:cNvPr id="74" name="Freeform 20">
            <a:extLst>
              <a:ext uri="{FF2B5EF4-FFF2-40B4-BE49-F238E27FC236}">
                <a16:creationId xmlns:a16="http://schemas.microsoft.com/office/drawing/2014/main" xmlns="" id="{85F7D462-6991-4949-9910-EC8C87B0E49E}"/>
              </a:ext>
            </a:extLst>
          </p:cNvPr>
          <p:cNvSpPr>
            <a:spLocks noEditPoints="1"/>
          </p:cNvSpPr>
          <p:nvPr/>
        </p:nvSpPr>
        <p:spPr bwMode="auto">
          <a:xfrm>
            <a:off x="2690036" y="4827319"/>
            <a:ext cx="240357" cy="233369"/>
          </a:xfrm>
          <a:custGeom>
            <a:avLst/>
            <a:gdLst>
              <a:gd name="T0" fmla="*/ 236 w 240"/>
              <a:gd name="T1" fmla="*/ 40 h 200"/>
              <a:gd name="T2" fmla="*/ 208 w 240"/>
              <a:gd name="T3" fmla="*/ 40 h 200"/>
              <a:gd name="T4" fmla="*/ 208 w 240"/>
              <a:gd name="T5" fmla="*/ 20 h 200"/>
              <a:gd name="T6" fmla="*/ 208 w 240"/>
              <a:gd name="T7" fmla="*/ 13 h 200"/>
              <a:gd name="T8" fmla="*/ 196 w 240"/>
              <a:gd name="T9" fmla="*/ 0 h 200"/>
              <a:gd name="T10" fmla="*/ 140 w 240"/>
              <a:gd name="T11" fmla="*/ 0 h 200"/>
              <a:gd name="T12" fmla="*/ 140 w 240"/>
              <a:gd name="T13" fmla="*/ 0 h 200"/>
              <a:gd name="T14" fmla="*/ 120 w 240"/>
              <a:gd name="T15" fmla="*/ 16 h 200"/>
              <a:gd name="T16" fmla="*/ 80 w 240"/>
              <a:gd name="T17" fmla="*/ 16 h 200"/>
              <a:gd name="T18" fmla="*/ 80 w 240"/>
              <a:gd name="T19" fmla="*/ 4 h 200"/>
              <a:gd name="T20" fmla="*/ 76 w 240"/>
              <a:gd name="T21" fmla="*/ 0 h 200"/>
              <a:gd name="T22" fmla="*/ 4 w 240"/>
              <a:gd name="T23" fmla="*/ 0 h 200"/>
              <a:gd name="T24" fmla="*/ 0 w 240"/>
              <a:gd name="T25" fmla="*/ 4 h 200"/>
              <a:gd name="T26" fmla="*/ 0 w 240"/>
              <a:gd name="T27" fmla="*/ 172 h 200"/>
              <a:gd name="T28" fmla="*/ 28 w 240"/>
              <a:gd name="T29" fmla="*/ 200 h 200"/>
              <a:gd name="T30" fmla="*/ 204 w 240"/>
              <a:gd name="T31" fmla="*/ 200 h 200"/>
              <a:gd name="T32" fmla="*/ 240 w 240"/>
              <a:gd name="T33" fmla="*/ 164 h 200"/>
              <a:gd name="T34" fmla="*/ 240 w 240"/>
              <a:gd name="T35" fmla="*/ 44 h 200"/>
              <a:gd name="T36" fmla="*/ 236 w 240"/>
              <a:gd name="T37" fmla="*/ 40 h 200"/>
              <a:gd name="T38" fmla="*/ 196 w 240"/>
              <a:gd name="T39" fmla="*/ 8 h 200"/>
              <a:gd name="T40" fmla="*/ 200 w 240"/>
              <a:gd name="T41" fmla="*/ 13 h 200"/>
              <a:gd name="T42" fmla="*/ 200 w 240"/>
              <a:gd name="T43" fmla="*/ 24 h 200"/>
              <a:gd name="T44" fmla="*/ 200 w 240"/>
              <a:gd name="T45" fmla="*/ 44 h 200"/>
              <a:gd name="T46" fmla="*/ 200 w 240"/>
              <a:gd name="T47" fmla="*/ 129 h 200"/>
              <a:gd name="T48" fmla="*/ 183 w 240"/>
              <a:gd name="T49" fmla="*/ 111 h 200"/>
              <a:gd name="T50" fmla="*/ 181 w 240"/>
              <a:gd name="T51" fmla="*/ 110 h 200"/>
              <a:gd name="T52" fmla="*/ 178 w 240"/>
              <a:gd name="T53" fmla="*/ 111 h 200"/>
              <a:gd name="T54" fmla="*/ 160 w 240"/>
              <a:gd name="T55" fmla="*/ 129 h 200"/>
              <a:gd name="T56" fmla="*/ 160 w 240"/>
              <a:gd name="T57" fmla="*/ 16 h 200"/>
              <a:gd name="T58" fmla="*/ 158 w 240"/>
              <a:gd name="T59" fmla="*/ 8 h 200"/>
              <a:gd name="T60" fmla="*/ 196 w 240"/>
              <a:gd name="T61" fmla="*/ 8 h 200"/>
              <a:gd name="T62" fmla="*/ 128 w 240"/>
              <a:gd name="T63" fmla="*/ 16 h 200"/>
              <a:gd name="T64" fmla="*/ 136 w 240"/>
              <a:gd name="T65" fmla="*/ 8 h 200"/>
              <a:gd name="T66" fmla="*/ 140 w 240"/>
              <a:gd name="T67" fmla="*/ 8 h 200"/>
              <a:gd name="T68" fmla="*/ 152 w 240"/>
              <a:gd name="T69" fmla="*/ 16 h 200"/>
              <a:gd name="T70" fmla="*/ 128 w 240"/>
              <a:gd name="T71" fmla="*/ 16 h 200"/>
              <a:gd name="T72" fmla="*/ 128 w 240"/>
              <a:gd name="T73" fmla="*/ 16 h 200"/>
              <a:gd name="T74" fmla="*/ 48 w 240"/>
              <a:gd name="T75" fmla="*/ 172 h 200"/>
              <a:gd name="T76" fmla="*/ 28 w 240"/>
              <a:gd name="T77" fmla="*/ 192 h 200"/>
              <a:gd name="T78" fmla="*/ 8 w 240"/>
              <a:gd name="T79" fmla="*/ 172 h 200"/>
              <a:gd name="T80" fmla="*/ 8 w 240"/>
              <a:gd name="T81" fmla="*/ 8 h 200"/>
              <a:gd name="T82" fmla="*/ 72 w 240"/>
              <a:gd name="T83" fmla="*/ 8 h 200"/>
              <a:gd name="T84" fmla="*/ 72 w 240"/>
              <a:gd name="T85" fmla="*/ 20 h 200"/>
              <a:gd name="T86" fmla="*/ 76 w 240"/>
              <a:gd name="T87" fmla="*/ 24 h 200"/>
              <a:gd name="T88" fmla="*/ 124 w 240"/>
              <a:gd name="T89" fmla="*/ 24 h 200"/>
              <a:gd name="T90" fmla="*/ 152 w 240"/>
              <a:gd name="T91" fmla="*/ 24 h 200"/>
              <a:gd name="T92" fmla="*/ 152 w 240"/>
              <a:gd name="T93" fmla="*/ 40 h 200"/>
              <a:gd name="T94" fmla="*/ 52 w 240"/>
              <a:gd name="T95" fmla="*/ 40 h 200"/>
              <a:gd name="T96" fmla="*/ 48 w 240"/>
              <a:gd name="T97" fmla="*/ 44 h 200"/>
              <a:gd name="T98" fmla="*/ 48 w 240"/>
              <a:gd name="T99" fmla="*/ 172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40" h="200">
                <a:moveTo>
                  <a:pt x="236" y="40"/>
                </a:moveTo>
                <a:cubicBezTo>
                  <a:pt x="208" y="40"/>
                  <a:pt x="208" y="40"/>
                  <a:pt x="208" y="40"/>
                </a:cubicBezTo>
                <a:cubicBezTo>
                  <a:pt x="208" y="20"/>
                  <a:pt x="208" y="20"/>
                  <a:pt x="208" y="20"/>
                </a:cubicBezTo>
                <a:cubicBezTo>
                  <a:pt x="208" y="13"/>
                  <a:pt x="208" y="13"/>
                  <a:pt x="208" y="13"/>
                </a:cubicBezTo>
                <a:cubicBezTo>
                  <a:pt x="208" y="6"/>
                  <a:pt x="202" y="0"/>
                  <a:pt x="196" y="0"/>
                </a:cubicBezTo>
                <a:cubicBezTo>
                  <a:pt x="140" y="0"/>
                  <a:pt x="140" y="0"/>
                  <a:pt x="140" y="0"/>
                </a:cubicBezTo>
                <a:cubicBezTo>
                  <a:pt x="140" y="0"/>
                  <a:pt x="140" y="0"/>
                  <a:pt x="140" y="0"/>
                </a:cubicBezTo>
                <a:cubicBezTo>
                  <a:pt x="128" y="0"/>
                  <a:pt x="120" y="7"/>
                  <a:pt x="120" y="16"/>
                </a:cubicBezTo>
                <a:cubicBezTo>
                  <a:pt x="80" y="16"/>
                  <a:pt x="80" y="16"/>
                  <a:pt x="80" y="16"/>
                </a:cubicBezTo>
                <a:cubicBezTo>
                  <a:pt x="80" y="4"/>
                  <a:pt x="80" y="4"/>
                  <a:pt x="80" y="4"/>
                </a:cubicBezTo>
                <a:cubicBezTo>
                  <a:pt x="80" y="2"/>
                  <a:pt x="78" y="0"/>
                  <a:pt x="76" y="0"/>
                </a:cubicBezTo>
                <a:cubicBezTo>
                  <a:pt x="4" y="0"/>
                  <a:pt x="4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172"/>
                  <a:pt x="0" y="172"/>
                  <a:pt x="0" y="172"/>
                </a:cubicBezTo>
                <a:cubicBezTo>
                  <a:pt x="0" y="188"/>
                  <a:pt x="12" y="200"/>
                  <a:pt x="28" y="200"/>
                </a:cubicBezTo>
                <a:cubicBezTo>
                  <a:pt x="204" y="200"/>
                  <a:pt x="204" y="200"/>
                  <a:pt x="204" y="200"/>
                </a:cubicBezTo>
                <a:cubicBezTo>
                  <a:pt x="223" y="200"/>
                  <a:pt x="240" y="183"/>
                  <a:pt x="240" y="164"/>
                </a:cubicBezTo>
                <a:cubicBezTo>
                  <a:pt x="240" y="44"/>
                  <a:pt x="240" y="44"/>
                  <a:pt x="240" y="44"/>
                </a:cubicBezTo>
                <a:cubicBezTo>
                  <a:pt x="240" y="42"/>
                  <a:pt x="238" y="40"/>
                  <a:pt x="236" y="40"/>
                </a:cubicBezTo>
                <a:close/>
                <a:moveTo>
                  <a:pt x="196" y="8"/>
                </a:moveTo>
                <a:cubicBezTo>
                  <a:pt x="198" y="8"/>
                  <a:pt x="200" y="10"/>
                  <a:pt x="200" y="13"/>
                </a:cubicBezTo>
                <a:cubicBezTo>
                  <a:pt x="200" y="24"/>
                  <a:pt x="200" y="24"/>
                  <a:pt x="200" y="24"/>
                </a:cubicBezTo>
                <a:cubicBezTo>
                  <a:pt x="200" y="44"/>
                  <a:pt x="200" y="44"/>
                  <a:pt x="200" y="44"/>
                </a:cubicBezTo>
                <a:cubicBezTo>
                  <a:pt x="200" y="129"/>
                  <a:pt x="200" y="129"/>
                  <a:pt x="200" y="129"/>
                </a:cubicBezTo>
                <a:cubicBezTo>
                  <a:pt x="183" y="111"/>
                  <a:pt x="183" y="111"/>
                  <a:pt x="183" y="111"/>
                </a:cubicBezTo>
                <a:cubicBezTo>
                  <a:pt x="183" y="110"/>
                  <a:pt x="182" y="110"/>
                  <a:pt x="181" y="110"/>
                </a:cubicBezTo>
                <a:cubicBezTo>
                  <a:pt x="179" y="110"/>
                  <a:pt x="178" y="110"/>
                  <a:pt x="178" y="111"/>
                </a:cubicBezTo>
                <a:cubicBezTo>
                  <a:pt x="160" y="129"/>
                  <a:pt x="160" y="129"/>
                  <a:pt x="160" y="129"/>
                </a:cubicBezTo>
                <a:cubicBezTo>
                  <a:pt x="160" y="16"/>
                  <a:pt x="160" y="16"/>
                  <a:pt x="160" y="16"/>
                </a:cubicBezTo>
                <a:cubicBezTo>
                  <a:pt x="160" y="13"/>
                  <a:pt x="159" y="10"/>
                  <a:pt x="158" y="8"/>
                </a:cubicBezTo>
                <a:lnTo>
                  <a:pt x="196" y="8"/>
                </a:lnTo>
                <a:close/>
                <a:moveTo>
                  <a:pt x="128" y="16"/>
                </a:moveTo>
                <a:cubicBezTo>
                  <a:pt x="128" y="12"/>
                  <a:pt x="132" y="9"/>
                  <a:pt x="136" y="8"/>
                </a:cubicBezTo>
                <a:cubicBezTo>
                  <a:pt x="137" y="8"/>
                  <a:pt x="139" y="8"/>
                  <a:pt x="140" y="8"/>
                </a:cubicBezTo>
                <a:cubicBezTo>
                  <a:pt x="144" y="8"/>
                  <a:pt x="152" y="10"/>
                  <a:pt x="152" y="16"/>
                </a:cubicBezTo>
                <a:cubicBezTo>
                  <a:pt x="128" y="16"/>
                  <a:pt x="128" y="16"/>
                  <a:pt x="128" y="16"/>
                </a:cubicBezTo>
                <a:cubicBezTo>
                  <a:pt x="128" y="16"/>
                  <a:pt x="128" y="16"/>
                  <a:pt x="128" y="16"/>
                </a:cubicBezTo>
                <a:close/>
                <a:moveTo>
                  <a:pt x="48" y="172"/>
                </a:moveTo>
                <a:cubicBezTo>
                  <a:pt x="48" y="184"/>
                  <a:pt x="40" y="192"/>
                  <a:pt x="28" y="192"/>
                </a:cubicBezTo>
                <a:cubicBezTo>
                  <a:pt x="16" y="192"/>
                  <a:pt x="8" y="184"/>
                  <a:pt x="8" y="172"/>
                </a:cubicBezTo>
                <a:cubicBezTo>
                  <a:pt x="8" y="8"/>
                  <a:pt x="8" y="8"/>
                  <a:pt x="8" y="8"/>
                </a:cubicBezTo>
                <a:cubicBezTo>
                  <a:pt x="72" y="8"/>
                  <a:pt x="72" y="8"/>
                  <a:pt x="72" y="8"/>
                </a:cubicBezTo>
                <a:cubicBezTo>
                  <a:pt x="72" y="20"/>
                  <a:pt x="72" y="20"/>
                  <a:pt x="72" y="20"/>
                </a:cubicBezTo>
                <a:cubicBezTo>
                  <a:pt x="72" y="22"/>
                  <a:pt x="74" y="24"/>
                  <a:pt x="76" y="24"/>
                </a:cubicBezTo>
                <a:cubicBezTo>
                  <a:pt x="124" y="24"/>
                  <a:pt x="124" y="24"/>
                  <a:pt x="124" y="24"/>
                </a:cubicBezTo>
                <a:cubicBezTo>
                  <a:pt x="152" y="24"/>
                  <a:pt x="152" y="24"/>
                  <a:pt x="152" y="24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52" y="40"/>
                  <a:pt x="52" y="40"/>
                  <a:pt x="52" y="40"/>
                </a:cubicBezTo>
                <a:cubicBezTo>
                  <a:pt x="50" y="40"/>
                  <a:pt x="48" y="42"/>
                  <a:pt x="48" y="44"/>
                </a:cubicBezTo>
                <a:lnTo>
                  <a:pt x="48" y="172"/>
                </a:lnTo>
                <a:close/>
              </a:path>
            </a:pathLst>
          </a:custGeom>
          <a:solidFill>
            <a:srgbClr val="376092"/>
          </a:solidFill>
          <a:ln>
            <a:noFill/>
          </a:ln>
          <a:effectLst>
            <a:outerShdw blurRad="25400" dist="38100" dir="2400000" algn="ctr" rotWithShape="0">
              <a:srgbClr val="000000">
                <a:alpha val="10000"/>
              </a:srgbClr>
            </a:outerShdw>
          </a:effectLst>
        </p:spPr>
        <p:txBody>
          <a:bodyPr vert="horz" wrap="square" lIns="85710" tIns="42855" rIns="85710" bIns="42855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844">
              <a:solidFill>
                <a:prstClr val="black"/>
              </a:solidFill>
            </a:endParaRP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xmlns="" id="{48F3671D-4420-4B81-8182-474BE6A1A19F}"/>
              </a:ext>
            </a:extLst>
          </p:cNvPr>
          <p:cNvGrpSpPr/>
          <p:nvPr/>
        </p:nvGrpSpPr>
        <p:grpSpPr>
          <a:xfrm>
            <a:off x="6925935" y="4806249"/>
            <a:ext cx="320560" cy="267659"/>
            <a:chOff x="5640390" y="2973388"/>
            <a:chExt cx="914402" cy="911226"/>
          </a:xfrm>
          <a:solidFill>
            <a:srgbClr val="376092"/>
          </a:solidFill>
        </p:grpSpPr>
        <p:sp>
          <p:nvSpPr>
            <p:cNvPr id="76" name="Freeform 20">
              <a:extLst>
                <a:ext uri="{FF2B5EF4-FFF2-40B4-BE49-F238E27FC236}">
                  <a16:creationId xmlns:a16="http://schemas.microsoft.com/office/drawing/2014/main" xmlns="" id="{967A0133-8972-4746-8C07-13512CF592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0390" y="3778252"/>
              <a:ext cx="425451" cy="106362"/>
            </a:xfrm>
            <a:custGeom>
              <a:avLst/>
              <a:gdLst>
                <a:gd name="T0" fmla="*/ 92 w 112"/>
                <a:gd name="T1" fmla="*/ 0 h 28"/>
                <a:gd name="T2" fmla="*/ 20 w 112"/>
                <a:gd name="T3" fmla="*/ 0 h 28"/>
                <a:gd name="T4" fmla="*/ 0 w 112"/>
                <a:gd name="T5" fmla="*/ 20 h 28"/>
                <a:gd name="T6" fmla="*/ 0 w 112"/>
                <a:gd name="T7" fmla="*/ 24 h 28"/>
                <a:gd name="T8" fmla="*/ 4 w 112"/>
                <a:gd name="T9" fmla="*/ 28 h 28"/>
                <a:gd name="T10" fmla="*/ 108 w 112"/>
                <a:gd name="T11" fmla="*/ 28 h 28"/>
                <a:gd name="T12" fmla="*/ 112 w 112"/>
                <a:gd name="T13" fmla="*/ 24 h 28"/>
                <a:gd name="T14" fmla="*/ 112 w 112"/>
                <a:gd name="T15" fmla="*/ 20 h 28"/>
                <a:gd name="T16" fmla="*/ 92 w 112"/>
                <a:gd name="T17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2" h="28">
                  <a:moveTo>
                    <a:pt x="92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0" y="0"/>
                    <a:pt x="0" y="10"/>
                    <a:pt x="0" y="20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6"/>
                    <a:pt x="2" y="28"/>
                    <a:pt x="4" y="28"/>
                  </a:cubicBezTo>
                  <a:cubicBezTo>
                    <a:pt x="108" y="28"/>
                    <a:pt x="108" y="28"/>
                    <a:pt x="108" y="28"/>
                  </a:cubicBezTo>
                  <a:cubicBezTo>
                    <a:pt x="110" y="28"/>
                    <a:pt x="112" y="26"/>
                    <a:pt x="112" y="24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2" y="10"/>
                    <a:pt x="102" y="0"/>
                    <a:pt x="9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844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77" name="Freeform 21">
              <a:extLst>
                <a:ext uri="{FF2B5EF4-FFF2-40B4-BE49-F238E27FC236}">
                  <a16:creationId xmlns:a16="http://schemas.microsoft.com/office/drawing/2014/main" xmlns="" id="{9B4957EF-BF04-4CC4-9E0E-C682BBB628A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0718" y="3657605"/>
              <a:ext cx="304801" cy="90487"/>
            </a:xfrm>
            <a:custGeom>
              <a:avLst/>
              <a:gdLst>
                <a:gd name="T0" fmla="*/ 4 w 80"/>
                <a:gd name="T1" fmla="*/ 24 h 24"/>
                <a:gd name="T2" fmla="*/ 76 w 80"/>
                <a:gd name="T3" fmla="*/ 24 h 24"/>
                <a:gd name="T4" fmla="*/ 80 w 80"/>
                <a:gd name="T5" fmla="*/ 20 h 24"/>
                <a:gd name="T6" fmla="*/ 80 w 80"/>
                <a:gd name="T7" fmla="*/ 12 h 24"/>
                <a:gd name="T8" fmla="*/ 68 w 80"/>
                <a:gd name="T9" fmla="*/ 0 h 24"/>
                <a:gd name="T10" fmla="*/ 12 w 80"/>
                <a:gd name="T11" fmla="*/ 0 h 24"/>
                <a:gd name="T12" fmla="*/ 0 w 80"/>
                <a:gd name="T13" fmla="*/ 12 h 24"/>
                <a:gd name="T14" fmla="*/ 0 w 80"/>
                <a:gd name="T15" fmla="*/ 20 h 24"/>
                <a:gd name="T16" fmla="*/ 4 w 80"/>
                <a:gd name="T1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0" h="24">
                  <a:moveTo>
                    <a:pt x="4" y="24"/>
                  </a:moveTo>
                  <a:cubicBezTo>
                    <a:pt x="76" y="24"/>
                    <a:pt x="76" y="24"/>
                    <a:pt x="76" y="24"/>
                  </a:cubicBezTo>
                  <a:cubicBezTo>
                    <a:pt x="78" y="24"/>
                    <a:pt x="80" y="22"/>
                    <a:pt x="80" y="20"/>
                  </a:cubicBezTo>
                  <a:cubicBezTo>
                    <a:pt x="80" y="12"/>
                    <a:pt x="80" y="12"/>
                    <a:pt x="80" y="12"/>
                  </a:cubicBezTo>
                  <a:cubicBezTo>
                    <a:pt x="80" y="6"/>
                    <a:pt x="74" y="0"/>
                    <a:pt x="68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6" y="0"/>
                    <a:pt x="0" y="6"/>
                    <a:pt x="0" y="1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2" y="24"/>
                    <a:pt x="4" y="2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844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78" name="Freeform 22">
              <a:extLst>
                <a:ext uri="{FF2B5EF4-FFF2-40B4-BE49-F238E27FC236}">
                  <a16:creationId xmlns:a16="http://schemas.microsoft.com/office/drawing/2014/main" xmlns="" id="{0D54FAB3-F124-473F-B064-20E7BC09CB6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37253" y="3117855"/>
              <a:ext cx="617539" cy="614363"/>
            </a:xfrm>
            <a:custGeom>
              <a:avLst/>
              <a:gdLst>
                <a:gd name="T0" fmla="*/ 160 w 163"/>
                <a:gd name="T1" fmla="*/ 148 h 162"/>
                <a:gd name="T2" fmla="*/ 64 w 163"/>
                <a:gd name="T3" fmla="*/ 53 h 162"/>
                <a:gd name="T4" fmla="*/ 75 w 163"/>
                <a:gd name="T5" fmla="*/ 43 h 162"/>
                <a:gd name="T6" fmla="*/ 75 w 163"/>
                <a:gd name="T7" fmla="*/ 37 h 162"/>
                <a:gd name="T8" fmla="*/ 39 w 163"/>
                <a:gd name="T9" fmla="*/ 1 h 162"/>
                <a:gd name="T10" fmla="*/ 33 w 163"/>
                <a:gd name="T11" fmla="*/ 1 h 162"/>
                <a:gd name="T12" fmla="*/ 1 w 163"/>
                <a:gd name="T13" fmla="*/ 33 h 162"/>
                <a:gd name="T14" fmla="*/ 1 w 163"/>
                <a:gd name="T15" fmla="*/ 39 h 162"/>
                <a:gd name="T16" fmla="*/ 37 w 163"/>
                <a:gd name="T17" fmla="*/ 75 h 162"/>
                <a:gd name="T18" fmla="*/ 40 w 163"/>
                <a:gd name="T19" fmla="*/ 76 h 162"/>
                <a:gd name="T20" fmla="*/ 43 w 163"/>
                <a:gd name="T21" fmla="*/ 75 h 162"/>
                <a:gd name="T22" fmla="*/ 53 w 163"/>
                <a:gd name="T23" fmla="*/ 64 h 162"/>
                <a:gd name="T24" fmla="*/ 148 w 163"/>
                <a:gd name="T25" fmla="*/ 160 h 162"/>
                <a:gd name="T26" fmla="*/ 154 w 163"/>
                <a:gd name="T27" fmla="*/ 162 h 162"/>
                <a:gd name="T28" fmla="*/ 160 w 163"/>
                <a:gd name="T29" fmla="*/ 160 h 162"/>
                <a:gd name="T30" fmla="*/ 160 w 163"/>
                <a:gd name="T31" fmla="*/ 148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3" h="162">
                  <a:moveTo>
                    <a:pt x="160" y="148"/>
                  </a:moveTo>
                  <a:cubicBezTo>
                    <a:pt x="64" y="53"/>
                    <a:pt x="64" y="53"/>
                    <a:pt x="64" y="53"/>
                  </a:cubicBezTo>
                  <a:cubicBezTo>
                    <a:pt x="75" y="43"/>
                    <a:pt x="75" y="43"/>
                    <a:pt x="75" y="43"/>
                  </a:cubicBezTo>
                  <a:cubicBezTo>
                    <a:pt x="76" y="41"/>
                    <a:pt x="76" y="39"/>
                    <a:pt x="75" y="37"/>
                  </a:cubicBezTo>
                  <a:cubicBezTo>
                    <a:pt x="39" y="1"/>
                    <a:pt x="39" y="1"/>
                    <a:pt x="39" y="1"/>
                  </a:cubicBezTo>
                  <a:cubicBezTo>
                    <a:pt x="37" y="0"/>
                    <a:pt x="35" y="0"/>
                    <a:pt x="33" y="1"/>
                  </a:cubicBezTo>
                  <a:cubicBezTo>
                    <a:pt x="1" y="33"/>
                    <a:pt x="1" y="33"/>
                    <a:pt x="1" y="33"/>
                  </a:cubicBezTo>
                  <a:cubicBezTo>
                    <a:pt x="0" y="35"/>
                    <a:pt x="0" y="37"/>
                    <a:pt x="1" y="39"/>
                  </a:cubicBezTo>
                  <a:cubicBezTo>
                    <a:pt x="37" y="75"/>
                    <a:pt x="37" y="75"/>
                    <a:pt x="37" y="75"/>
                  </a:cubicBezTo>
                  <a:cubicBezTo>
                    <a:pt x="38" y="76"/>
                    <a:pt x="39" y="76"/>
                    <a:pt x="40" y="76"/>
                  </a:cubicBezTo>
                  <a:cubicBezTo>
                    <a:pt x="41" y="76"/>
                    <a:pt x="42" y="76"/>
                    <a:pt x="43" y="75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148" y="160"/>
                    <a:pt x="148" y="160"/>
                    <a:pt x="148" y="160"/>
                  </a:cubicBezTo>
                  <a:cubicBezTo>
                    <a:pt x="150" y="161"/>
                    <a:pt x="152" y="162"/>
                    <a:pt x="154" y="162"/>
                  </a:cubicBezTo>
                  <a:cubicBezTo>
                    <a:pt x="156" y="162"/>
                    <a:pt x="158" y="161"/>
                    <a:pt x="160" y="160"/>
                  </a:cubicBezTo>
                  <a:cubicBezTo>
                    <a:pt x="163" y="157"/>
                    <a:pt x="163" y="151"/>
                    <a:pt x="160" y="1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844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79" name="Freeform 23">
              <a:extLst>
                <a:ext uri="{FF2B5EF4-FFF2-40B4-BE49-F238E27FC236}">
                  <a16:creationId xmlns:a16="http://schemas.microsoft.com/office/drawing/2014/main" xmlns="" id="{B3861574-255E-4BF7-882A-3EE581CF7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8028" y="3246440"/>
              <a:ext cx="311150" cy="304801"/>
            </a:xfrm>
            <a:custGeom>
              <a:avLst/>
              <a:gdLst>
                <a:gd name="T0" fmla="*/ 32 w 82"/>
                <a:gd name="T1" fmla="*/ 5 h 80"/>
                <a:gd name="T2" fmla="*/ 20 w 82"/>
                <a:gd name="T3" fmla="*/ 0 h 80"/>
                <a:gd name="T4" fmla="*/ 3 w 82"/>
                <a:gd name="T5" fmla="*/ 13 h 80"/>
                <a:gd name="T6" fmla="*/ 6 w 82"/>
                <a:gd name="T7" fmla="*/ 31 h 80"/>
                <a:gd name="T8" fmla="*/ 50 w 82"/>
                <a:gd name="T9" fmla="*/ 75 h 80"/>
                <a:gd name="T10" fmla="*/ 62 w 82"/>
                <a:gd name="T11" fmla="*/ 80 h 80"/>
                <a:gd name="T12" fmla="*/ 62 w 82"/>
                <a:gd name="T13" fmla="*/ 80 h 80"/>
                <a:gd name="T14" fmla="*/ 79 w 82"/>
                <a:gd name="T15" fmla="*/ 67 h 80"/>
                <a:gd name="T16" fmla="*/ 76 w 82"/>
                <a:gd name="T17" fmla="*/ 49 h 80"/>
                <a:gd name="T18" fmla="*/ 32 w 82"/>
                <a:gd name="T19" fmla="*/ 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80">
                  <a:moveTo>
                    <a:pt x="32" y="5"/>
                  </a:moveTo>
                  <a:cubicBezTo>
                    <a:pt x="29" y="2"/>
                    <a:pt x="25" y="0"/>
                    <a:pt x="20" y="0"/>
                  </a:cubicBezTo>
                  <a:cubicBezTo>
                    <a:pt x="13" y="0"/>
                    <a:pt x="6" y="6"/>
                    <a:pt x="3" y="13"/>
                  </a:cubicBezTo>
                  <a:cubicBezTo>
                    <a:pt x="0" y="19"/>
                    <a:pt x="1" y="26"/>
                    <a:pt x="6" y="31"/>
                  </a:cubicBezTo>
                  <a:cubicBezTo>
                    <a:pt x="50" y="75"/>
                    <a:pt x="50" y="75"/>
                    <a:pt x="50" y="75"/>
                  </a:cubicBezTo>
                  <a:cubicBezTo>
                    <a:pt x="53" y="78"/>
                    <a:pt x="57" y="80"/>
                    <a:pt x="62" y="80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9" y="80"/>
                    <a:pt x="76" y="74"/>
                    <a:pt x="79" y="67"/>
                  </a:cubicBezTo>
                  <a:cubicBezTo>
                    <a:pt x="82" y="61"/>
                    <a:pt x="81" y="54"/>
                    <a:pt x="76" y="49"/>
                  </a:cubicBezTo>
                  <a:lnTo>
                    <a:pt x="32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844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80" name="Freeform 24">
              <a:extLst>
                <a:ext uri="{FF2B5EF4-FFF2-40B4-BE49-F238E27FC236}">
                  <a16:creationId xmlns:a16="http://schemas.microsoft.com/office/drawing/2014/main" xmlns="" id="{3FFD6D4B-2FA6-43A6-A413-757E57BE551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1076" y="2973388"/>
              <a:ext cx="312738" cy="303214"/>
            </a:xfrm>
            <a:custGeom>
              <a:avLst/>
              <a:gdLst>
                <a:gd name="T0" fmla="*/ 50 w 82"/>
                <a:gd name="T1" fmla="*/ 75 h 80"/>
                <a:gd name="T2" fmla="*/ 62 w 82"/>
                <a:gd name="T3" fmla="*/ 80 h 80"/>
                <a:gd name="T4" fmla="*/ 62 w 82"/>
                <a:gd name="T5" fmla="*/ 80 h 80"/>
                <a:gd name="T6" fmla="*/ 79 w 82"/>
                <a:gd name="T7" fmla="*/ 67 h 80"/>
                <a:gd name="T8" fmla="*/ 76 w 82"/>
                <a:gd name="T9" fmla="*/ 49 h 80"/>
                <a:gd name="T10" fmla="*/ 32 w 82"/>
                <a:gd name="T11" fmla="*/ 5 h 80"/>
                <a:gd name="T12" fmla="*/ 20 w 82"/>
                <a:gd name="T13" fmla="*/ 0 h 80"/>
                <a:gd name="T14" fmla="*/ 3 w 82"/>
                <a:gd name="T15" fmla="*/ 13 h 80"/>
                <a:gd name="T16" fmla="*/ 6 w 82"/>
                <a:gd name="T17" fmla="*/ 31 h 80"/>
                <a:gd name="T18" fmla="*/ 50 w 82"/>
                <a:gd name="T19" fmla="*/ 7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80">
                  <a:moveTo>
                    <a:pt x="50" y="75"/>
                  </a:moveTo>
                  <a:cubicBezTo>
                    <a:pt x="53" y="78"/>
                    <a:pt x="57" y="80"/>
                    <a:pt x="62" y="80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9" y="80"/>
                    <a:pt x="76" y="74"/>
                    <a:pt x="79" y="67"/>
                  </a:cubicBezTo>
                  <a:cubicBezTo>
                    <a:pt x="82" y="61"/>
                    <a:pt x="81" y="54"/>
                    <a:pt x="76" y="49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29" y="2"/>
                    <a:pt x="25" y="0"/>
                    <a:pt x="20" y="0"/>
                  </a:cubicBezTo>
                  <a:cubicBezTo>
                    <a:pt x="13" y="0"/>
                    <a:pt x="6" y="6"/>
                    <a:pt x="3" y="13"/>
                  </a:cubicBezTo>
                  <a:cubicBezTo>
                    <a:pt x="0" y="19"/>
                    <a:pt x="1" y="26"/>
                    <a:pt x="6" y="31"/>
                  </a:cubicBezTo>
                  <a:lnTo>
                    <a:pt x="50" y="7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844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C952F279-E093-4A04-B515-D74B02323858}"/>
              </a:ext>
            </a:extLst>
          </p:cNvPr>
          <p:cNvGrpSpPr/>
          <p:nvPr/>
        </p:nvGrpSpPr>
        <p:grpSpPr>
          <a:xfrm>
            <a:off x="566189" y="4814909"/>
            <a:ext cx="256625" cy="274320"/>
            <a:chOff x="915134" y="4808363"/>
            <a:chExt cx="731520" cy="365760"/>
          </a:xfrm>
          <a:solidFill>
            <a:srgbClr val="376092"/>
          </a:solidFill>
        </p:grpSpPr>
        <p:sp>
          <p:nvSpPr>
            <p:cNvPr id="82" name="Freeform 3012">
              <a:extLst>
                <a:ext uri="{FF2B5EF4-FFF2-40B4-BE49-F238E27FC236}">
                  <a16:creationId xmlns:a16="http://schemas.microsoft.com/office/drawing/2014/main" xmlns="" id="{F1D449A3-BB7E-48C5-AAC2-CB0798395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996774" y="4820555"/>
              <a:ext cx="649880" cy="195072"/>
            </a:xfrm>
            <a:custGeom>
              <a:avLst/>
              <a:gdLst>
                <a:gd name="T0" fmla="*/ 570 w 576"/>
                <a:gd name="T1" fmla="*/ 360 h 383"/>
                <a:gd name="T2" fmla="*/ 355 w 576"/>
                <a:gd name="T3" fmla="*/ 191 h 383"/>
                <a:gd name="T4" fmla="*/ 571 w 576"/>
                <a:gd name="T5" fmla="*/ 21 h 383"/>
                <a:gd name="T6" fmla="*/ 574 w 576"/>
                <a:gd name="T7" fmla="*/ 19 h 383"/>
                <a:gd name="T8" fmla="*/ 575 w 576"/>
                <a:gd name="T9" fmla="*/ 15 h 383"/>
                <a:gd name="T10" fmla="*/ 575 w 576"/>
                <a:gd name="T11" fmla="*/ 11 h 383"/>
                <a:gd name="T12" fmla="*/ 575 w 576"/>
                <a:gd name="T13" fmla="*/ 8 h 383"/>
                <a:gd name="T14" fmla="*/ 573 w 576"/>
                <a:gd name="T15" fmla="*/ 4 h 383"/>
                <a:gd name="T16" fmla="*/ 570 w 576"/>
                <a:gd name="T17" fmla="*/ 2 h 383"/>
                <a:gd name="T18" fmla="*/ 567 w 576"/>
                <a:gd name="T19" fmla="*/ 0 h 383"/>
                <a:gd name="T20" fmla="*/ 563 w 576"/>
                <a:gd name="T21" fmla="*/ 0 h 383"/>
                <a:gd name="T22" fmla="*/ 12 w 576"/>
                <a:gd name="T23" fmla="*/ 0 h 383"/>
                <a:gd name="T24" fmla="*/ 8 w 576"/>
                <a:gd name="T25" fmla="*/ 1 h 383"/>
                <a:gd name="T26" fmla="*/ 4 w 576"/>
                <a:gd name="T27" fmla="*/ 3 h 383"/>
                <a:gd name="T28" fmla="*/ 2 w 576"/>
                <a:gd name="T29" fmla="*/ 7 h 383"/>
                <a:gd name="T30" fmla="*/ 0 w 576"/>
                <a:gd name="T31" fmla="*/ 11 h 383"/>
                <a:gd name="T32" fmla="*/ 0 w 576"/>
                <a:gd name="T33" fmla="*/ 371 h 383"/>
                <a:gd name="T34" fmla="*/ 2 w 576"/>
                <a:gd name="T35" fmla="*/ 375 h 383"/>
                <a:gd name="T36" fmla="*/ 4 w 576"/>
                <a:gd name="T37" fmla="*/ 379 h 383"/>
                <a:gd name="T38" fmla="*/ 8 w 576"/>
                <a:gd name="T39" fmla="*/ 381 h 383"/>
                <a:gd name="T40" fmla="*/ 12 w 576"/>
                <a:gd name="T41" fmla="*/ 383 h 383"/>
                <a:gd name="T42" fmla="*/ 563 w 576"/>
                <a:gd name="T43" fmla="*/ 383 h 383"/>
                <a:gd name="T44" fmla="*/ 563 w 576"/>
                <a:gd name="T45" fmla="*/ 383 h 383"/>
                <a:gd name="T46" fmla="*/ 564 w 576"/>
                <a:gd name="T47" fmla="*/ 383 h 383"/>
                <a:gd name="T48" fmla="*/ 569 w 576"/>
                <a:gd name="T49" fmla="*/ 381 h 383"/>
                <a:gd name="T50" fmla="*/ 573 w 576"/>
                <a:gd name="T51" fmla="*/ 379 h 383"/>
                <a:gd name="T52" fmla="*/ 575 w 576"/>
                <a:gd name="T53" fmla="*/ 375 h 383"/>
                <a:gd name="T54" fmla="*/ 576 w 576"/>
                <a:gd name="T55" fmla="*/ 371 h 383"/>
                <a:gd name="T56" fmla="*/ 575 w 576"/>
                <a:gd name="T57" fmla="*/ 367 h 383"/>
                <a:gd name="T58" fmla="*/ 574 w 576"/>
                <a:gd name="T59" fmla="*/ 365 h 383"/>
                <a:gd name="T60" fmla="*/ 573 w 576"/>
                <a:gd name="T61" fmla="*/ 362 h 383"/>
                <a:gd name="T62" fmla="*/ 570 w 576"/>
                <a:gd name="T63" fmla="*/ 360 h 383"/>
                <a:gd name="T64" fmla="*/ 570 w 576"/>
                <a:gd name="T65" fmla="*/ 36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76" h="383">
                  <a:moveTo>
                    <a:pt x="570" y="360"/>
                  </a:moveTo>
                  <a:lnTo>
                    <a:pt x="355" y="191"/>
                  </a:lnTo>
                  <a:lnTo>
                    <a:pt x="571" y="21"/>
                  </a:lnTo>
                  <a:lnTo>
                    <a:pt x="574" y="19"/>
                  </a:lnTo>
                  <a:lnTo>
                    <a:pt x="575" y="15"/>
                  </a:lnTo>
                  <a:lnTo>
                    <a:pt x="575" y="11"/>
                  </a:lnTo>
                  <a:lnTo>
                    <a:pt x="575" y="8"/>
                  </a:lnTo>
                  <a:lnTo>
                    <a:pt x="573" y="4"/>
                  </a:lnTo>
                  <a:lnTo>
                    <a:pt x="570" y="2"/>
                  </a:lnTo>
                  <a:lnTo>
                    <a:pt x="567" y="0"/>
                  </a:lnTo>
                  <a:lnTo>
                    <a:pt x="563" y="0"/>
                  </a:lnTo>
                  <a:lnTo>
                    <a:pt x="12" y="0"/>
                  </a:lnTo>
                  <a:lnTo>
                    <a:pt x="8" y="1"/>
                  </a:lnTo>
                  <a:lnTo>
                    <a:pt x="4" y="3"/>
                  </a:lnTo>
                  <a:lnTo>
                    <a:pt x="2" y="7"/>
                  </a:lnTo>
                  <a:lnTo>
                    <a:pt x="0" y="11"/>
                  </a:lnTo>
                  <a:lnTo>
                    <a:pt x="0" y="371"/>
                  </a:lnTo>
                  <a:lnTo>
                    <a:pt x="2" y="375"/>
                  </a:lnTo>
                  <a:lnTo>
                    <a:pt x="4" y="379"/>
                  </a:lnTo>
                  <a:lnTo>
                    <a:pt x="8" y="381"/>
                  </a:lnTo>
                  <a:lnTo>
                    <a:pt x="12" y="383"/>
                  </a:lnTo>
                  <a:lnTo>
                    <a:pt x="563" y="383"/>
                  </a:lnTo>
                  <a:lnTo>
                    <a:pt x="563" y="383"/>
                  </a:lnTo>
                  <a:lnTo>
                    <a:pt x="564" y="383"/>
                  </a:lnTo>
                  <a:lnTo>
                    <a:pt x="569" y="381"/>
                  </a:lnTo>
                  <a:lnTo>
                    <a:pt x="573" y="379"/>
                  </a:lnTo>
                  <a:lnTo>
                    <a:pt x="575" y="375"/>
                  </a:lnTo>
                  <a:lnTo>
                    <a:pt x="576" y="371"/>
                  </a:lnTo>
                  <a:lnTo>
                    <a:pt x="575" y="367"/>
                  </a:lnTo>
                  <a:lnTo>
                    <a:pt x="574" y="365"/>
                  </a:lnTo>
                  <a:lnTo>
                    <a:pt x="573" y="362"/>
                  </a:lnTo>
                  <a:lnTo>
                    <a:pt x="570" y="360"/>
                  </a:lnTo>
                  <a:lnTo>
                    <a:pt x="570" y="3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266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83" name="Freeform 3013">
              <a:extLst>
                <a:ext uri="{FF2B5EF4-FFF2-40B4-BE49-F238E27FC236}">
                  <a16:creationId xmlns:a16="http://schemas.microsoft.com/office/drawing/2014/main" xmlns="" id="{37039E11-F99B-44F0-A7D7-EBD2E7FE6C24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134" y="4808363"/>
              <a:ext cx="54156" cy="365760"/>
            </a:xfrm>
            <a:custGeom>
              <a:avLst/>
              <a:gdLst>
                <a:gd name="T0" fmla="*/ 24 w 48"/>
                <a:gd name="T1" fmla="*/ 0 h 718"/>
                <a:gd name="T2" fmla="*/ 19 w 48"/>
                <a:gd name="T3" fmla="*/ 0 h 718"/>
                <a:gd name="T4" fmla="*/ 14 w 48"/>
                <a:gd name="T5" fmla="*/ 1 h 718"/>
                <a:gd name="T6" fmla="*/ 11 w 48"/>
                <a:gd name="T7" fmla="*/ 3 h 718"/>
                <a:gd name="T8" fmla="*/ 7 w 48"/>
                <a:gd name="T9" fmla="*/ 7 h 718"/>
                <a:gd name="T10" fmla="*/ 4 w 48"/>
                <a:gd name="T11" fmla="*/ 11 h 718"/>
                <a:gd name="T12" fmla="*/ 1 w 48"/>
                <a:gd name="T13" fmla="*/ 14 h 718"/>
                <a:gd name="T14" fmla="*/ 0 w 48"/>
                <a:gd name="T15" fmla="*/ 19 h 718"/>
                <a:gd name="T16" fmla="*/ 0 w 48"/>
                <a:gd name="T17" fmla="*/ 24 h 718"/>
                <a:gd name="T18" fmla="*/ 0 w 48"/>
                <a:gd name="T19" fmla="*/ 694 h 718"/>
                <a:gd name="T20" fmla="*/ 0 w 48"/>
                <a:gd name="T21" fmla="*/ 699 h 718"/>
                <a:gd name="T22" fmla="*/ 1 w 48"/>
                <a:gd name="T23" fmla="*/ 704 h 718"/>
                <a:gd name="T24" fmla="*/ 4 w 48"/>
                <a:gd name="T25" fmla="*/ 708 h 718"/>
                <a:gd name="T26" fmla="*/ 7 w 48"/>
                <a:gd name="T27" fmla="*/ 711 h 718"/>
                <a:gd name="T28" fmla="*/ 11 w 48"/>
                <a:gd name="T29" fmla="*/ 714 h 718"/>
                <a:gd name="T30" fmla="*/ 14 w 48"/>
                <a:gd name="T31" fmla="*/ 716 h 718"/>
                <a:gd name="T32" fmla="*/ 19 w 48"/>
                <a:gd name="T33" fmla="*/ 718 h 718"/>
                <a:gd name="T34" fmla="*/ 24 w 48"/>
                <a:gd name="T35" fmla="*/ 718 h 718"/>
                <a:gd name="T36" fmla="*/ 29 w 48"/>
                <a:gd name="T37" fmla="*/ 718 h 718"/>
                <a:gd name="T38" fmla="*/ 33 w 48"/>
                <a:gd name="T39" fmla="*/ 716 h 718"/>
                <a:gd name="T40" fmla="*/ 37 w 48"/>
                <a:gd name="T41" fmla="*/ 714 h 718"/>
                <a:gd name="T42" fmla="*/ 41 w 48"/>
                <a:gd name="T43" fmla="*/ 711 h 718"/>
                <a:gd name="T44" fmla="*/ 44 w 48"/>
                <a:gd name="T45" fmla="*/ 708 h 718"/>
                <a:gd name="T46" fmla="*/ 45 w 48"/>
                <a:gd name="T47" fmla="*/ 704 h 718"/>
                <a:gd name="T48" fmla="*/ 48 w 48"/>
                <a:gd name="T49" fmla="*/ 699 h 718"/>
                <a:gd name="T50" fmla="*/ 48 w 48"/>
                <a:gd name="T51" fmla="*/ 694 h 718"/>
                <a:gd name="T52" fmla="*/ 48 w 48"/>
                <a:gd name="T53" fmla="*/ 24 h 718"/>
                <a:gd name="T54" fmla="*/ 48 w 48"/>
                <a:gd name="T55" fmla="*/ 19 h 718"/>
                <a:gd name="T56" fmla="*/ 45 w 48"/>
                <a:gd name="T57" fmla="*/ 14 h 718"/>
                <a:gd name="T58" fmla="*/ 44 w 48"/>
                <a:gd name="T59" fmla="*/ 11 h 718"/>
                <a:gd name="T60" fmla="*/ 41 w 48"/>
                <a:gd name="T61" fmla="*/ 7 h 718"/>
                <a:gd name="T62" fmla="*/ 37 w 48"/>
                <a:gd name="T63" fmla="*/ 3 h 718"/>
                <a:gd name="T64" fmla="*/ 33 w 48"/>
                <a:gd name="T65" fmla="*/ 1 h 718"/>
                <a:gd name="T66" fmla="*/ 29 w 48"/>
                <a:gd name="T67" fmla="*/ 0 h 718"/>
                <a:gd name="T68" fmla="*/ 24 w 48"/>
                <a:gd name="T69" fmla="*/ 0 h 718"/>
                <a:gd name="T70" fmla="*/ 24 w 48"/>
                <a:gd name="T71" fmla="*/ 0 h 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8" h="718">
                  <a:moveTo>
                    <a:pt x="24" y="0"/>
                  </a:moveTo>
                  <a:lnTo>
                    <a:pt x="19" y="0"/>
                  </a:lnTo>
                  <a:lnTo>
                    <a:pt x="14" y="1"/>
                  </a:lnTo>
                  <a:lnTo>
                    <a:pt x="11" y="3"/>
                  </a:lnTo>
                  <a:lnTo>
                    <a:pt x="7" y="7"/>
                  </a:lnTo>
                  <a:lnTo>
                    <a:pt x="4" y="11"/>
                  </a:lnTo>
                  <a:lnTo>
                    <a:pt x="1" y="14"/>
                  </a:lnTo>
                  <a:lnTo>
                    <a:pt x="0" y="19"/>
                  </a:lnTo>
                  <a:lnTo>
                    <a:pt x="0" y="24"/>
                  </a:lnTo>
                  <a:lnTo>
                    <a:pt x="0" y="694"/>
                  </a:lnTo>
                  <a:lnTo>
                    <a:pt x="0" y="699"/>
                  </a:lnTo>
                  <a:lnTo>
                    <a:pt x="1" y="704"/>
                  </a:lnTo>
                  <a:lnTo>
                    <a:pt x="4" y="708"/>
                  </a:lnTo>
                  <a:lnTo>
                    <a:pt x="7" y="711"/>
                  </a:lnTo>
                  <a:lnTo>
                    <a:pt x="11" y="714"/>
                  </a:lnTo>
                  <a:lnTo>
                    <a:pt x="14" y="716"/>
                  </a:lnTo>
                  <a:lnTo>
                    <a:pt x="19" y="718"/>
                  </a:lnTo>
                  <a:lnTo>
                    <a:pt x="24" y="718"/>
                  </a:lnTo>
                  <a:lnTo>
                    <a:pt x="29" y="718"/>
                  </a:lnTo>
                  <a:lnTo>
                    <a:pt x="33" y="716"/>
                  </a:lnTo>
                  <a:lnTo>
                    <a:pt x="37" y="714"/>
                  </a:lnTo>
                  <a:lnTo>
                    <a:pt x="41" y="711"/>
                  </a:lnTo>
                  <a:lnTo>
                    <a:pt x="44" y="708"/>
                  </a:lnTo>
                  <a:lnTo>
                    <a:pt x="45" y="704"/>
                  </a:lnTo>
                  <a:lnTo>
                    <a:pt x="48" y="699"/>
                  </a:lnTo>
                  <a:lnTo>
                    <a:pt x="48" y="694"/>
                  </a:lnTo>
                  <a:lnTo>
                    <a:pt x="48" y="24"/>
                  </a:lnTo>
                  <a:lnTo>
                    <a:pt x="48" y="19"/>
                  </a:lnTo>
                  <a:lnTo>
                    <a:pt x="45" y="14"/>
                  </a:lnTo>
                  <a:lnTo>
                    <a:pt x="44" y="11"/>
                  </a:lnTo>
                  <a:lnTo>
                    <a:pt x="41" y="7"/>
                  </a:lnTo>
                  <a:lnTo>
                    <a:pt x="37" y="3"/>
                  </a:lnTo>
                  <a:lnTo>
                    <a:pt x="33" y="1"/>
                  </a:lnTo>
                  <a:lnTo>
                    <a:pt x="29" y="0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266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xmlns="" id="{8890ED55-7935-472F-A66F-8B85C26EDB08}"/>
              </a:ext>
            </a:extLst>
          </p:cNvPr>
          <p:cNvGrpSpPr/>
          <p:nvPr/>
        </p:nvGrpSpPr>
        <p:grpSpPr>
          <a:xfrm>
            <a:off x="4814588" y="4819918"/>
            <a:ext cx="239978" cy="237503"/>
            <a:chOff x="11028388" y="2487511"/>
            <a:chExt cx="285751" cy="285738"/>
          </a:xfrm>
          <a:solidFill>
            <a:srgbClr val="376092"/>
          </a:solidFill>
          <a:effectLst>
            <a:outerShdw blurRad="25400" dist="38100" dir="2400000" algn="ctr" rotWithShape="0">
              <a:srgbClr val="000000">
                <a:alpha val="10000"/>
              </a:srgbClr>
            </a:outerShdw>
          </a:effectLst>
        </p:grpSpPr>
        <p:sp>
          <p:nvSpPr>
            <p:cNvPr id="85" name="Freeform 3496">
              <a:extLst>
                <a:ext uri="{FF2B5EF4-FFF2-40B4-BE49-F238E27FC236}">
                  <a16:creationId xmlns:a16="http://schemas.microsoft.com/office/drawing/2014/main" xmlns="" id="{FBECC074-2353-452D-A694-A477F9CD8C5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028388" y="2487511"/>
              <a:ext cx="285751" cy="285738"/>
            </a:xfrm>
            <a:custGeom>
              <a:avLst/>
              <a:gdLst>
                <a:gd name="T0" fmla="*/ 630 w 721"/>
                <a:gd name="T1" fmla="*/ 636 h 721"/>
                <a:gd name="T2" fmla="*/ 621 w 721"/>
                <a:gd name="T3" fmla="*/ 636 h 721"/>
                <a:gd name="T4" fmla="*/ 464 w 721"/>
                <a:gd name="T5" fmla="*/ 505 h 721"/>
                <a:gd name="T6" fmla="*/ 103 w 721"/>
                <a:gd name="T7" fmla="*/ 635 h 721"/>
                <a:gd name="T8" fmla="*/ 95 w 721"/>
                <a:gd name="T9" fmla="*/ 637 h 721"/>
                <a:gd name="T10" fmla="*/ 86 w 721"/>
                <a:gd name="T11" fmla="*/ 632 h 721"/>
                <a:gd name="T12" fmla="*/ 84 w 721"/>
                <a:gd name="T13" fmla="*/ 625 h 721"/>
                <a:gd name="T14" fmla="*/ 88 w 721"/>
                <a:gd name="T15" fmla="*/ 616 h 721"/>
                <a:gd name="T16" fmla="*/ 248 w 721"/>
                <a:gd name="T17" fmla="*/ 482 h 721"/>
                <a:gd name="T18" fmla="*/ 469 w 721"/>
                <a:gd name="T19" fmla="*/ 481 h 721"/>
                <a:gd name="T20" fmla="*/ 477 w 721"/>
                <a:gd name="T21" fmla="*/ 483 h 721"/>
                <a:gd name="T22" fmla="*/ 636 w 721"/>
                <a:gd name="T23" fmla="*/ 619 h 721"/>
                <a:gd name="T24" fmla="*/ 636 w 721"/>
                <a:gd name="T25" fmla="*/ 628 h 721"/>
                <a:gd name="T26" fmla="*/ 144 w 721"/>
                <a:gd name="T27" fmla="*/ 397 h 721"/>
                <a:gd name="T28" fmla="*/ 577 w 721"/>
                <a:gd name="T29" fmla="*/ 25 h 721"/>
                <a:gd name="T30" fmla="*/ 144 w 721"/>
                <a:gd name="T31" fmla="*/ 397 h 721"/>
                <a:gd name="T32" fmla="*/ 531 w 721"/>
                <a:gd name="T33" fmla="*/ 478 h 721"/>
                <a:gd name="T34" fmla="*/ 524 w 721"/>
                <a:gd name="T35" fmla="*/ 478 h 721"/>
                <a:gd name="T36" fmla="*/ 519 w 721"/>
                <a:gd name="T37" fmla="*/ 476 h 721"/>
                <a:gd name="T38" fmla="*/ 515 w 721"/>
                <a:gd name="T39" fmla="*/ 469 h 721"/>
                <a:gd name="T40" fmla="*/ 517 w 721"/>
                <a:gd name="T41" fmla="*/ 460 h 721"/>
                <a:gd name="T42" fmla="*/ 708 w 721"/>
                <a:gd name="T43" fmla="*/ 330 h 721"/>
                <a:gd name="T44" fmla="*/ 600 w 721"/>
                <a:gd name="T45" fmla="*/ 12 h 721"/>
                <a:gd name="T46" fmla="*/ 598 w 721"/>
                <a:gd name="T47" fmla="*/ 4 h 721"/>
                <a:gd name="T48" fmla="*/ 589 w 721"/>
                <a:gd name="T49" fmla="*/ 0 h 721"/>
                <a:gd name="T50" fmla="*/ 127 w 721"/>
                <a:gd name="T51" fmla="*/ 2 h 721"/>
                <a:gd name="T52" fmla="*/ 121 w 721"/>
                <a:gd name="T53" fmla="*/ 8 h 721"/>
                <a:gd name="T54" fmla="*/ 120 w 721"/>
                <a:gd name="T55" fmla="*/ 259 h 721"/>
                <a:gd name="T56" fmla="*/ 201 w 721"/>
                <a:gd name="T57" fmla="*/ 456 h 721"/>
                <a:gd name="T58" fmla="*/ 206 w 721"/>
                <a:gd name="T59" fmla="*/ 464 h 721"/>
                <a:gd name="T60" fmla="*/ 203 w 721"/>
                <a:gd name="T61" fmla="*/ 473 h 721"/>
                <a:gd name="T62" fmla="*/ 199 w 721"/>
                <a:gd name="T63" fmla="*/ 477 h 721"/>
                <a:gd name="T64" fmla="*/ 194 w 721"/>
                <a:gd name="T65" fmla="*/ 479 h 721"/>
                <a:gd name="T66" fmla="*/ 187 w 721"/>
                <a:gd name="T67" fmla="*/ 477 h 721"/>
                <a:gd name="T68" fmla="*/ 0 w 721"/>
                <a:gd name="T69" fmla="*/ 664 h 721"/>
                <a:gd name="T70" fmla="*/ 4 w 721"/>
                <a:gd name="T71" fmla="*/ 686 h 721"/>
                <a:gd name="T72" fmla="*/ 17 w 721"/>
                <a:gd name="T73" fmla="*/ 704 h 721"/>
                <a:gd name="T74" fmla="*/ 35 w 721"/>
                <a:gd name="T75" fmla="*/ 717 h 721"/>
                <a:gd name="T76" fmla="*/ 57 w 721"/>
                <a:gd name="T77" fmla="*/ 721 h 721"/>
                <a:gd name="T78" fmla="*/ 675 w 721"/>
                <a:gd name="T79" fmla="*/ 720 h 721"/>
                <a:gd name="T80" fmla="*/ 695 w 721"/>
                <a:gd name="T81" fmla="*/ 712 h 721"/>
                <a:gd name="T82" fmla="*/ 711 w 721"/>
                <a:gd name="T83" fmla="*/ 696 h 721"/>
                <a:gd name="T84" fmla="*/ 720 w 721"/>
                <a:gd name="T85" fmla="*/ 676 h 721"/>
                <a:gd name="T86" fmla="*/ 721 w 721"/>
                <a:gd name="T87" fmla="*/ 351 h 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21" h="721">
                  <a:moveTo>
                    <a:pt x="633" y="632"/>
                  </a:moveTo>
                  <a:lnTo>
                    <a:pt x="630" y="636"/>
                  </a:lnTo>
                  <a:lnTo>
                    <a:pt x="624" y="637"/>
                  </a:lnTo>
                  <a:lnTo>
                    <a:pt x="621" y="636"/>
                  </a:lnTo>
                  <a:lnTo>
                    <a:pt x="617" y="635"/>
                  </a:lnTo>
                  <a:lnTo>
                    <a:pt x="464" y="505"/>
                  </a:lnTo>
                  <a:lnTo>
                    <a:pt x="257" y="505"/>
                  </a:lnTo>
                  <a:lnTo>
                    <a:pt x="103" y="635"/>
                  </a:lnTo>
                  <a:lnTo>
                    <a:pt x="99" y="636"/>
                  </a:lnTo>
                  <a:lnTo>
                    <a:pt x="95" y="637"/>
                  </a:lnTo>
                  <a:lnTo>
                    <a:pt x="90" y="636"/>
                  </a:lnTo>
                  <a:lnTo>
                    <a:pt x="86" y="632"/>
                  </a:lnTo>
                  <a:lnTo>
                    <a:pt x="84" y="628"/>
                  </a:lnTo>
                  <a:lnTo>
                    <a:pt x="84" y="625"/>
                  </a:lnTo>
                  <a:lnTo>
                    <a:pt x="85" y="619"/>
                  </a:lnTo>
                  <a:lnTo>
                    <a:pt x="88" y="616"/>
                  </a:lnTo>
                  <a:lnTo>
                    <a:pt x="244" y="483"/>
                  </a:lnTo>
                  <a:lnTo>
                    <a:pt x="248" y="482"/>
                  </a:lnTo>
                  <a:lnTo>
                    <a:pt x="252" y="481"/>
                  </a:lnTo>
                  <a:lnTo>
                    <a:pt x="469" y="481"/>
                  </a:lnTo>
                  <a:lnTo>
                    <a:pt x="473" y="482"/>
                  </a:lnTo>
                  <a:lnTo>
                    <a:pt x="477" y="483"/>
                  </a:lnTo>
                  <a:lnTo>
                    <a:pt x="632" y="616"/>
                  </a:lnTo>
                  <a:lnTo>
                    <a:pt x="636" y="619"/>
                  </a:lnTo>
                  <a:lnTo>
                    <a:pt x="637" y="625"/>
                  </a:lnTo>
                  <a:lnTo>
                    <a:pt x="636" y="628"/>
                  </a:lnTo>
                  <a:lnTo>
                    <a:pt x="633" y="632"/>
                  </a:lnTo>
                  <a:close/>
                  <a:moveTo>
                    <a:pt x="144" y="397"/>
                  </a:moveTo>
                  <a:lnTo>
                    <a:pt x="144" y="25"/>
                  </a:lnTo>
                  <a:lnTo>
                    <a:pt x="577" y="25"/>
                  </a:lnTo>
                  <a:lnTo>
                    <a:pt x="577" y="397"/>
                  </a:lnTo>
                  <a:lnTo>
                    <a:pt x="144" y="397"/>
                  </a:lnTo>
                  <a:close/>
                  <a:moveTo>
                    <a:pt x="533" y="477"/>
                  </a:moveTo>
                  <a:lnTo>
                    <a:pt x="531" y="478"/>
                  </a:lnTo>
                  <a:lnTo>
                    <a:pt x="527" y="479"/>
                  </a:lnTo>
                  <a:lnTo>
                    <a:pt x="524" y="478"/>
                  </a:lnTo>
                  <a:lnTo>
                    <a:pt x="522" y="477"/>
                  </a:lnTo>
                  <a:lnTo>
                    <a:pt x="519" y="476"/>
                  </a:lnTo>
                  <a:lnTo>
                    <a:pt x="517" y="473"/>
                  </a:lnTo>
                  <a:lnTo>
                    <a:pt x="515" y="469"/>
                  </a:lnTo>
                  <a:lnTo>
                    <a:pt x="515" y="464"/>
                  </a:lnTo>
                  <a:lnTo>
                    <a:pt x="517" y="460"/>
                  </a:lnTo>
                  <a:lnTo>
                    <a:pt x="520" y="456"/>
                  </a:lnTo>
                  <a:lnTo>
                    <a:pt x="708" y="330"/>
                  </a:lnTo>
                  <a:lnTo>
                    <a:pt x="600" y="259"/>
                  </a:lnTo>
                  <a:lnTo>
                    <a:pt x="600" y="12"/>
                  </a:lnTo>
                  <a:lnTo>
                    <a:pt x="600" y="8"/>
                  </a:lnTo>
                  <a:lnTo>
                    <a:pt x="598" y="4"/>
                  </a:lnTo>
                  <a:lnTo>
                    <a:pt x="594" y="2"/>
                  </a:lnTo>
                  <a:lnTo>
                    <a:pt x="589" y="0"/>
                  </a:lnTo>
                  <a:lnTo>
                    <a:pt x="133" y="0"/>
                  </a:lnTo>
                  <a:lnTo>
                    <a:pt x="127" y="2"/>
                  </a:lnTo>
                  <a:lnTo>
                    <a:pt x="124" y="4"/>
                  </a:lnTo>
                  <a:lnTo>
                    <a:pt x="121" y="8"/>
                  </a:lnTo>
                  <a:lnTo>
                    <a:pt x="120" y="12"/>
                  </a:lnTo>
                  <a:lnTo>
                    <a:pt x="120" y="259"/>
                  </a:lnTo>
                  <a:lnTo>
                    <a:pt x="12" y="330"/>
                  </a:lnTo>
                  <a:lnTo>
                    <a:pt x="201" y="456"/>
                  </a:lnTo>
                  <a:lnTo>
                    <a:pt x="203" y="460"/>
                  </a:lnTo>
                  <a:lnTo>
                    <a:pt x="206" y="464"/>
                  </a:lnTo>
                  <a:lnTo>
                    <a:pt x="206" y="469"/>
                  </a:lnTo>
                  <a:lnTo>
                    <a:pt x="203" y="473"/>
                  </a:lnTo>
                  <a:lnTo>
                    <a:pt x="202" y="476"/>
                  </a:lnTo>
                  <a:lnTo>
                    <a:pt x="199" y="477"/>
                  </a:lnTo>
                  <a:lnTo>
                    <a:pt x="197" y="478"/>
                  </a:lnTo>
                  <a:lnTo>
                    <a:pt x="194" y="479"/>
                  </a:lnTo>
                  <a:lnTo>
                    <a:pt x="190" y="478"/>
                  </a:lnTo>
                  <a:lnTo>
                    <a:pt x="187" y="477"/>
                  </a:lnTo>
                  <a:lnTo>
                    <a:pt x="0" y="351"/>
                  </a:lnTo>
                  <a:lnTo>
                    <a:pt x="0" y="664"/>
                  </a:lnTo>
                  <a:lnTo>
                    <a:pt x="0" y="676"/>
                  </a:lnTo>
                  <a:lnTo>
                    <a:pt x="4" y="686"/>
                  </a:lnTo>
                  <a:lnTo>
                    <a:pt x="9" y="696"/>
                  </a:lnTo>
                  <a:lnTo>
                    <a:pt x="17" y="704"/>
                  </a:lnTo>
                  <a:lnTo>
                    <a:pt x="25" y="712"/>
                  </a:lnTo>
                  <a:lnTo>
                    <a:pt x="35" y="717"/>
                  </a:lnTo>
                  <a:lnTo>
                    <a:pt x="45" y="720"/>
                  </a:lnTo>
                  <a:lnTo>
                    <a:pt x="57" y="721"/>
                  </a:lnTo>
                  <a:lnTo>
                    <a:pt x="663" y="721"/>
                  </a:lnTo>
                  <a:lnTo>
                    <a:pt x="675" y="720"/>
                  </a:lnTo>
                  <a:lnTo>
                    <a:pt x="686" y="717"/>
                  </a:lnTo>
                  <a:lnTo>
                    <a:pt x="695" y="712"/>
                  </a:lnTo>
                  <a:lnTo>
                    <a:pt x="704" y="704"/>
                  </a:lnTo>
                  <a:lnTo>
                    <a:pt x="711" y="696"/>
                  </a:lnTo>
                  <a:lnTo>
                    <a:pt x="717" y="686"/>
                  </a:lnTo>
                  <a:lnTo>
                    <a:pt x="720" y="676"/>
                  </a:lnTo>
                  <a:lnTo>
                    <a:pt x="721" y="664"/>
                  </a:lnTo>
                  <a:lnTo>
                    <a:pt x="721" y="351"/>
                  </a:lnTo>
                  <a:lnTo>
                    <a:pt x="533" y="47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266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86" name="Freeform 3497">
              <a:extLst>
                <a:ext uri="{FF2B5EF4-FFF2-40B4-BE49-F238E27FC236}">
                  <a16:creationId xmlns:a16="http://schemas.microsoft.com/office/drawing/2014/main" xmlns="" id="{8C8EE315-67B5-43FF-BBCD-F66699FC87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3" y="2516092"/>
              <a:ext cx="33337" cy="9524"/>
            </a:xfrm>
            <a:custGeom>
              <a:avLst/>
              <a:gdLst>
                <a:gd name="T0" fmla="*/ 12 w 85"/>
                <a:gd name="T1" fmla="*/ 25 h 25"/>
                <a:gd name="T2" fmla="*/ 72 w 85"/>
                <a:gd name="T3" fmla="*/ 25 h 25"/>
                <a:gd name="T4" fmla="*/ 77 w 85"/>
                <a:gd name="T5" fmla="*/ 23 h 25"/>
                <a:gd name="T6" fmla="*/ 81 w 85"/>
                <a:gd name="T7" fmla="*/ 21 h 25"/>
                <a:gd name="T8" fmla="*/ 84 w 85"/>
                <a:gd name="T9" fmla="*/ 17 h 25"/>
                <a:gd name="T10" fmla="*/ 85 w 85"/>
                <a:gd name="T11" fmla="*/ 12 h 25"/>
                <a:gd name="T12" fmla="*/ 84 w 85"/>
                <a:gd name="T13" fmla="*/ 8 h 25"/>
                <a:gd name="T14" fmla="*/ 81 w 85"/>
                <a:gd name="T15" fmla="*/ 4 h 25"/>
                <a:gd name="T16" fmla="*/ 77 w 85"/>
                <a:gd name="T17" fmla="*/ 2 h 25"/>
                <a:gd name="T18" fmla="*/ 72 w 85"/>
                <a:gd name="T19" fmla="*/ 0 h 25"/>
                <a:gd name="T20" fmla="*/ 12 w 85"/>
                <a:gd name="T21" fmla="*/ 0 h 25"/>
                <a:gd name="T22" fmla="*/ 8 w 85"/>
                <a:gd name="T23" fmla="*/ 2 h 25"/>
                <a:gd name="T24" fmla="*/ 4 w 85"/>
                <a:gd name="T25" fmla="*/ 4 h 25"/>
                <a:gd name="T26" fmla="*/ 1 w 85"/>
                <a:gd name="T27" fmla="*/ 8 h 25"/>
                <a:gd name="T28" fmla="*/ 0 w 85"/>
                <a:gd name="T29" fmla="*/ 12 h 25"/>
                <a:gd name="T30" fmla="*/ 1 w 85"/>
                <a:gd name="T31" fmla="*/ 17 h 25"/>
                <a:gd name="T32" fmla="*/ 4 w 85"/>
                <a:gd name="T33" fmla="*/ 21 h 25"/>
                <a:gd name="T34" fmla="*/ 8 w 85"/>
                <a:gd name="T35" fmla="*/ 23 h 25"/>
                <a:gd name="T36" fmla="*/ 12 w 85"/>
                <a:gd name="T3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5" h="25">
                  <a:moveTo>
                    <a:pt x="12" y="25"/>
                  </a:moveTo>
                  <a:lnTo>
                    <a:pt x="72" y="25"/>
                  </a:lnTo>
                  <a:lnTo>
                    <a:pt x="77" y="23"/>
                  </a:lnTo>
                  <a:lnTo>
                    <a:pt x="81" y="21"/>
                  </a:lnTo>
                  <a:lnTo>
                    <a:pt x="84" y="17"/>
                  </a:lnTo>
                  <a:lnTo>
                    <a:pt x="85" y="12"/>
                  </a:lnTo>
                  <a:lnTo>
                    <a:pt x="84" y="8"/>
                  </a:lnTo>
                  <a:lnTo>
                    <a:pt x="81" y="4"/>
                  </a:lnTo>
                  <a:lnTo>
                    <a:pt x="77" y="2"/>
                  </a:lnTo>
                  <a:lnTo>
                    <a:pt x="72" y="0"/>
                  </a:lnTo>
                  <a:lnTo>
                    <a:pt x="12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1" y="8"/>
                  </a:lnTo>
                  <a:lnTo>
                    <a:pt x="0" y="12"/>
                  </a:lnTo>
                  <a:lnTo>
                    <a:pt x="1" y="17"/>
                  </a:lnTo>
                  <a:lnTo>
                    <a:pt x="4" y="21"/>
                  </a:lnTo>
                  <a:lnTo>
                    <a:pt x="8" y="23"/>
                  </a:lnTo>
                  <a:lnTo>
                    <a:pt x="12" y="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266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87" name="Freeform 3498">
              <a:extLst>
                <a:ext uri="{FF2B5EF4-FFF2-40B4-BE49-F238E27FC236}">
                  <a16:creationId xmlns:a16="http://schemas.microsoft.com/office/drawing/2014/main" xmlns="" id="{F578C043-BB1B-4A62-9405-A7FA946FFB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37894" y="2544652"/>
              <a:ext cx="92075" cy="9524"/>
            </a:xfrm>
            <a:custGeom>
              <a:avLst/>
              <a:gdLst>
                <a:gd name="T0" fmla="*/ 216 w 229"/>
                <a:gd name="T1" fmla="*/ 0 h 25"/>
                <a:gd name="T2" fmla="*/ 12 w 229"/>
                <a:gd name="T3" fmla="*/ 0 h 25"/>
                <a:gd name="T4" fmla="*/ 8 w 229"/>
                <a:gd name="T5" fmla="*/ 2 h 25"/>
                <a:gd name="T6" fmla="*/ 4 w 229"/>
                <a:gd name="T7" fmla="*/ 4 h 25"/>
                <a:gd name="T8" fmla="*/ 2 w 229"/>
                <a:gd name="T9" fmla="*/ 8 h 25"/>
                <a:gd name="T10" fmla="*/ 0 w 229"/>
                <a:gd name="T11" fmla="*/ 13 h 25"/>
                <a:gd name="T12" fmla="*/ 2 w 229"/>
                <a:gd name="T13" fmla="*/ 17 h 25"/>
                <a:gd name="T14" fmla="*/ 4 w 229"/>
                <a:gd name="T15" fmla="*/ 21 h 25"/>
                <a:gd name="T16" fmla="*/ 8 w 229"/>
                <a:gd name="T17" fmla="*/ 23 h 25"/>
                <a:gd name="T18" fmla="*/ 12 w 229"/>
                <a:gd name="T19" fmla="*/ 25 h 25"/>
                <a:gd name="T20" fmla="*/ 216 w 229"/>
                <a:gd name="T21" fmla="*/ 25 h 25"/>
                <a:gd name="T22" fmla="*/ 221 w 229"/>
                <a:gd name="T23" fmla="*/ 23 h 25"/>
                <a:gd name="T24" fmla="*/ 225 w 229"/>
                <a:gd name="T25" fmla="*/ 21 h 25"/>
                <a:gd name="T26" fmla="*/ 228 w 229"/>
                <a:gd name="T27" fmla="*/ 17 h 25"/>
                <a:gd name="T28" fmla="*/ 229 w 229"/>
                <a:gd name="T29" fmla="*/ 13 h 25"/>
                <a:gd name="T30" fmla="*/ 228 w 229"/>
                <a:gd name="T31" fmla="*/ 8 h 25"/>
                <a:gd name="T32" fmla="*/ 225 w 229"/>
                <a:gd name="T33" fmla="*/ 4 h 25"/>
                <a:gd name="T34" fmla="*/ 221 w 229"/>
                <a:gd name="T35" fmla="*/ 2 h 25"/>
                <a:gd name="T36" fmla="*/ 216 w 229"/>
                <a:gd name="T3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29" h="25">
                  <a:moveTo>
                    <a:pt x="216" y="0"/>
                  </a:moveTo>
                  <a:lnTo>
                    <a:pt x="12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3"/>
                  </a:lnTo>
                  <a:lnTo>
                    <a:pt x="2" y="17"/>
                  </a:lnTo>
                  <a:lnTo>
                    <a:pt x="4" y="21"/>
                  </a:lnTo>
                  <a:lnTo>
                    <a:pt x="8" y="23"/>
                  </a:lnTo>
                  <a:lnTo>
                    <a:pt x="12" y="25"/>
                  </a:lnTo>
                  <a:lnTo>
                    <a:pt x="216" y="25"/>
                  </a:lnTo>
                  <a:lnTo>
                    <a:pt x="221" y="23"/>
                  </a:lnTo>
                  <a:lnTo>
                    <a:pt x="225" y="21"/>
                  </a:lnTo>
                  <a:lnTo>
                    <a:pt x="228" y="17"/>
                  </a:lnTo>
                  <a:lnTo>
                    <a:pt x="229" y="13"/>
                  </a:lnTo>
                  <a:lnTo>
                    <a:pt x="228" y="8"/>
                  </a:lnTo>
                  <a:lnTo>
                    <a:pt x="225" y="4"/>
                  </a:lnTo>
                  <a:lnTo>
                    <a:pt x="221" y="2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266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88" name="Freeform 3499">
              <a:extLst>
                <a:ext uri="{FF2B5EF4-FFF2-40B4-BE49-F238E27FC236}">
                  <a16:creationId xmlns:a16="http://schemas.microsoft.com/office/drawing/2014/main" xmlns="" id="{B77F9DA2-C51C-4F1C-96F4-C2ACC85680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115" y="2582762"/>
              <a:ext cx="115887" cy="9524"/>
            </a:xfrm>
            <a:custGeom>
              <a:avLst/>
              <a:gdLst>
                <a:gd name="T0" fmla="*/ 276 w 289"/>
                <a:gd name="T1" fmla="*/ 0 h 24"/>
                <a:gd name="T2" fmla="*/ 12 w 289"/>
                <a:gd name="T3" fmla="*/ 0 h 24"/>
                <a:gd name="T4" fmla="*/ 8 w 289"/>
                <a:gd name="T5" fmla="*/ 1 h 24"/>
                <a:gd name="T6" fmla="*/ 4 w 289"/>
                <a:gd name="T7" fmla="*/ 3 h 24"/>
                <a:gd name="T8" fmla="*/ 1 w 289"/>
                <a:gd name="T9" fmla="*/ 7 h 24"/>
                <a:gd name="T10" fmla="*/ 0 w 289"/>
                <a:gd name="T11" fmla="*/ 11 h 24"/>
                <a:gd name="T12" fmla="*/ 1 w 289"/>
                <a:gd name="T13" fmla="*/ 16 h 24"/>
                <a:gd name="T14" fmla="*/ 4 w 289"/>
                <a:gd name="T15" fmla="*/ 20 h 24"/>
                <a:gd name="T16" fmla="*/ 8 w 289"/>
                <a:gd name="T17" fmla="*/ 23 h 24"/>
                <a:gd name="T18" fmla="*/ 12 w 289"/>
                <a:gd name="T19" fmla="*/ 24 h 24"/>
                <a:gd name="T20" fmla="*/ 276 w 289"/>
                <a:gd name="T21" fmla="*/ 24 h 24"/>
                <a:gd name="T22" fmla="*/ 281 w 289"/>
                <a:gd name="T23" fmla="*/ 23 h 24"/>
                <a:gd name="T24" fmla="*/ 285 w 289"/>
                <a:gd name="T25" fmla="*/ 20 h 24"/>
                <a:gd name="T26" fmla="*/ 288 w 289"/>
                <a:gd name="T27" fmla="*/ 16 h 24"/>
                <a:gd name="T28" fmla="*/ 289 w 289"/>
                <a:gd name="T29" fmla="*/ 11 h 24"/>
                <a:gd name="T30" fmla="*/ 288 w 289"/>
                <a:gd name="T31" fmla="*/ 7 h 24"/>
                <a:gd name="T32" fmla="*/ 285 w 289"/>
                <a:gd name="T33" fmla="*/ 3 h 24"/>
                <a:gd name="T34" fmla="*/ 281 w 289"/>
                <a:gd name="T35" fmla="*/ 1 h 24"/>
                <a:gd name="T36" fmla="*/ 276 w 289"/>
                <a:gd name="T3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9" h="24">
                  <a:moveTo>
                    <a:pt x="276" y="0"/>
                  </a:moveTo>
                  <a:lnTo>
                    <a:pt x="12" y="0"/>
                  </a:lnTo>
                  <a:lnTo>
                    <a:pt x="8" y="1"/>
                  </a:lnTo>
                  <a:lnTo>
                    <a:pt x="4" y="3"/>
                  </a:lnTo>
                  <a:lnTo>
                    <a:pt x="1" y="7"/>
                  </a:lnTo>
                  <a:lnTo>
                    <a:pt x="0" y="11"/>
                  </a:lnTo>
                  <a:lnTo>
                    <a:pt x="1" y="16"/>
                  </a:lnTo>
                  <a:lnTo>
                    <a:pt x="4" y="20"/>
                  </a:lnTo>
                  <a:lnTo>
                    <a:pt x="8" y="23"/>
                  </a:lnTo>
                  <a:lnTo>
                    <a:pt x="12" y="24"/>
                  </a:lnTo>
                  <a:lnTo>
                    <a:pt x="276" y="24"/>
                  </a:lnTo>
                  <a:lnTo>
                    <a:pt x="281" y="23"/>
                  </a:lnTo>
                  <a:lnTo>
                    <a:pt x="285" y="20"/>
                  </a:lnTo>
                  <a:lnTo>
                    <a:pt x="288" y="16"/>
                  </a:lnTo>
                  <a:lnTo>
                    <a:pt x="289" y="11"/>
                  </a:lnTo>
                  <a:lnTo>
                    <a:pt x="288" y="7"/>
                  </a:lnTo>
                  <a:lnTo>
                    <a:pt x="285" y="3"/>
                  </a:lnTo>
                  <a:lnTo>
                    <a:pt x="281" y="1"/>
                  </a:lnTo>
                  <a:lnTo>
                    <a:pt x="27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266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89" name="Freeform 3500">
              <a:extLst>
                <a:ext uri="{FF2B5EF4-FFF2-40B4-BE49-F238E27FC236}">
                  <a16:creationId xmlns:a16="http://schemas.microsoft.com/office/drawing/2014/main" xmlns="" id="{A49EA80B-F395-414F-927F-7F2B27DE28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620963"/>
              <a:ext cx="115887" cy="11113"/>
            </a:xfrm>
            <a:custGeom>
              <a:avLst/>
              <a:gdLst>
                <a:gd name="T0" fmla="*/ 276 w 289"/>
                <a:gd name="T1" fmla="*/ 0 h 24"/>
                <a:gd name="T2" fmla="*/ 12 w 289"/>
                <a:gd name="T3" fmla="*/ 0 h 24"/>
                <a:gd name="T4" fmla="*/ 8 w 289"/>
                <a:gd name="T5" fmla="*/ 1 h 24"/>
                <a:gd name="T6" fmla="*/ 4 w 289"/>
                <a:gd name="T7" fmla="*/ 4 h 24"/>
                <a:gd name="T8" fmla="*/ 1 w 289"/>
                <a:gd name="T9" fmla="*/ 8 h 24"/>
                <a:gd name="T10" fmla="*/ 0 w 289"/>
                <a:gd name="T11" fmla="*/ 11 h 24"/>
                <a:gd name="T12" fmla="*/ 1 w 289"/>
                <a:gd name="T13" fmla="*/ 17 h 24"/>
                <a:gd name="T14" fmla="*/ 4 w 289"/>
                <a:gd name="T15" fmla="*/ 20 h 24"/>
                <a:gd name="T16" fmla="*/ 8 w 289"/>
                <a:gd name="T17" fmla="*/ 23 h 24"/>
                <a:gd name="T18" fmla="*/ 12 w 289"/>
                <a:gd name="T19" fmla="*/ 24 h 24"/>
                <a:gd name="T20" fmla="*/ 276 w 289"/>
                <a:gd name="T21" fmla="*/ 24 h 24"/>
                <a:gd name="T22" fmla="*/ 281 w 289"/>
                <a:gd name="T23" fmla="*/ 23 h 24"/>
                <a:gd name="T24" fmla="*/ 285 w 289"/>
                <a:gd name="T25" fmla="*/ 20 h 24"/>
                <a:gd name="T26" fmla="*/ 288 w 289"/>
                <a:gd name="T27" fmla="*/ 17 h 24"/>
                <a:gd name="T28" fmla="*/ 289 w 289"/>
                <a:gd name="T29" fmla="*/ 11 h 24"/>
                <a:gd name="T30" fmla="*/ 288 w 289"/>
                <a:gd name="T31" fmla="*/ 8 h 24"/>
                <a:gd name="T32" fmla="*/ 285 w 289"/>
                <a:gd name="T33" fmla="*/ 4 h 24"/>
                <a:gd name="T34" fmla="*/ 281 w 289"/>
                <a:gd name="T35" fmla="*/ 1 h 24"/>
                <a:gd name="T36" fmla="*/ 276 w 289"/>
                <a:gd name="T3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9" h="24">
                  <a:moveTo>
                    <a:pt x="276" y="0"/>
                  </a:moveTo>
                  <a:lnTo>
                    <a:pt x="12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8"/>
                  </a:lnTo>
                  <a:lnTo>
                    <a:pt x="0" y="11"/>
                  </a:lnTo>
                  <a:lnTo>
                    <a:pt x="1" y="17"/>
                  </a:lnTo>
                  <a:lnTo>
                    <a:pt x="4" y="20"/>
                  </a:lnTo>
                  <a:lnTo>
                    <a:pt x="8" y="23"/>
                  </a:lnTo>
                  <a:lnTo>
                    <a:pt x="12" y="24"/>
                  </a:lnTo>
                  <a:lnTo>
                    <a:pt x="276" y="24"/>
                  </a:lnTo>
                  <a:lnTo>
                    <a:pt x="281" y="23"/>
                  </a:lnTo>
                  <a:lnTo>
                    <a:pt x="285" y="20"/>
                  </a:lnTo>
                  <a:lnTo>
                    <a:pt x="288" y="17"/>
                  </a:lnTo>
                  <a:lnTo>
                    <a:pt x="289" y="11"/>
                  </a:lnTo>
                  <a:lnTo>
                    <a:pt x="288" y="8"/>
                  </a:lnTo>
                  <a:lnTo>
                    <a:pt x="285" y="4"/>
                  </a:lnTo>
                  <a:lnTo>
                    <a:pt x="281" y="1"/>
                  </a:lnTo>
                  <a:lnTo>
                    <a:pt x="27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266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xmlns="" id="{0217B71A-F513-4C68-AA34-3EF2E4F4CC04}"/>
              </a:ext>
            </a:extLst>
          </p:cNvPr>
          <p:cNvGrpSpPr/>
          <p:nvPr/>
        </p:nvGrpSpPr>
        <p:grpSpPr>
          <a:xfrm>
            <a:off x="6884463" y="1176331"/>
            <a:ext cx="342254" cy="249082"/>
            <a:chOff x="7051674" y="1651965"/>
            <a:chExt cx="705486" cy="557835"/>
          </a:xfrm>
          <a:solidFill>
            <a:srgbClr val="136989"/>
          </a:solidFill>
        </p:grpSpPr>
        <p:sp>
          <p:nvSpPr>
            <p:cNvPr id="91" name="Freeform 189">
              <a:extLst>
                <a:ext uri="{FF2B5EF4-FFF2-40B4-BE49-F238E27FC236}">
                  <a16:creationId xmlns:a16="http://schemas.microsoft.com/office/drawing/2014/main" xmlns="" id="{44E17B86-F890-4DB6-8B3C-306C5DDA88DD}"/>
                </a:ext>
              </a:extLst>
            </p:cNvPr>
            <p:cNvSpPr>
              <a:spLocks noEditPoints="1"/>
            </p:cNvSpPr>
            <p:nvPr/>
          </p:nvSpPr>
          <p:spPr bwMode="auto">
            <a:xfrm rot="10800000">
              <a:off x="7411267" y="1803109"/>
              <a:ext cx="126226" cy="101890"/>
            </a:xfrm>
            <a:custGeom>
              <a:avLst/>
              <a:gdLst>
                <a:gd name="T0" fmla="*/ 148 w 151"/>
                <a:gd name="T1" fmla="*/ 271 h 271"/>
                <a:gd name="T2" fmla="*/ 135 w 151"/>
                <a:gd name="T3" fmla="*/ 264 h 271"/>
                <a:gd name="T4" fmla="*/ 138 w 151"/>
                <a:gd name="T5" fmla="*/ 259 h 271"/>
                <a:gd name="T6" fmla="*/ 151 w 151"/>
                <a:gd name="T7" fmla="*/ 265 h 271"/>
                <a:gd name="T8" fmla="*/ 148 w 151"/>
                <a:gd name="T9" fmla="*/ 271 h 271"/>
                <a:gd name="T10" fmla="*/ 123 w 151"/>
                <a:gd name="T11" fmla="*/ 255 h 271"/>
                <a:gd name="T12" fmla="*/ 112 w 151"/>
                <a:gd name="T13" fmla="*/ 246 h 271"/>
                <a:gd name="T14" fmla="*/ 116 w 151"/>
                <a:gd name="T15" fmla="*/ 242 h 271"/>
                <a:gd name="T16" fmla="*/ 127 w 151"/>
                <a:gd name="T17" fmla="*/ 251 h 271"/>
                <a:gd name="T18" fmla="*/ 123 w 151"/>
                <a:gd name="T19" fmla="*/ 255 h 271"/>
                <a:gd name="T20" fmla="*/ 101 w 151"/>
                <a:gd name="T21" fmla="*/ 236 h 271"/>
                <a:gd name="T22" fmla="*/ 91 w 151"/>
                <a:gd name="T23" fmla="*/ 226 h 271"/>
                <a:gd name="T24" fmla="*/ 96 w 151"/>
                <a:gd name="T25" fmla="*/ 222 h 271"/>
                <a:gd name="T26" fmla="*/ 105 w 151"/>
                <a:gd name="T27" fmla="*/ 232 h 271"/>
                <a:gd name="T28" fmla="*/ 101 w 151"/>
                <a:gd name="T29" fmla="*/ 236 h 271"/>
                <a:gd name="T30" fmla="*/ 82 w 151"/>
                <a:gd name="T31" fmla="*/ 215 h 271"/>
                <a:gd name="T32" fmla="*/ 73 w 151"/>
                <a:gd name="T33" fmla="*/ 204 h 271"/>
                <a:gd name="T34" fmla="*/ 78 w 151"/>
                <a:gd name="T35" fmla="*/ 200 h 271"/>
                <a:gd name="T36" fmla="*/ 86 w 151"/>
                <a:gd name="T37" fmla="*/ 212 h 271"/>
                <a:gd name="T38" fmla="*/ 82 w 151"/>
                <a:gd name="T39" fmla="*/ 215 h 271"/>
                <a:gd name="T40" fmla="*/ 65 w 151"/>
                <a:gd name="T41" fmla="*/ 192 h 271"/>
                <a:gd name="T42" fmla="*/ 57 w 151"/>
                <a:gd name="T43" fmla="*/ 180 h 271"/>
                <a:gd name="T44" fmla="*/ 62 w 151"/>
                <a:gd name="T45" fmla="*/ 177 h 271"/>
                <a:gd name="T46" fmla="*/ 70 w 151"/>
                <a:gd name="T47" fmla="*/ 189 h 271"/>
                <a:gd name="T48" fmla="*/ 65 w 151"/>
                <a:gd name="T49" fmla="*/ 192 h 271"/>
                <a:gd name="T50" fmla="*/ 50 w 151"/>
                <a:gd name="T51" fmla="*/ 167 h 271"/>
                <a:gd name="T52" fmla="*/ 43 w 151"/>
                <a:gd name="T53" fmla="*/ 154 h 271"/>
                <a:gd name="T54" fmla="*/ 48 w 151"/>
                <a:gd name="T55" fmla="*/ 152 h 271"/>
                <a:gd name="T56" fmla="*/ 55 w 151"/>
                <a:gd name="T57" fmla="*/ 165 h 271"/>
                <a:gd name="T58" fmla="*/ 50 w 151"/>
                <a:gd name="T59" fmla="*/ 167 h 271"/>
                <a:gd name="T60" fmla="*/ 37 w 151"/>
                <a:gd name="T61" fmla="*/ 141 h 271"/>
                <a:gd name="T62" fmla="*/ 32 w 151"/>
                <a:gd name="T63" fmla="*/ 128 h 271"/>
                <a:gd name="T64" fmla="*/ 37 w 151"/>
                <a:gd name="T65" fmla="*/ 126 h 271"/>
                <a:gd name="T66" fmla="*/ 42 w 151"/>
                <a:gd name="T67" fmla="*/ 139 h 271"/>
                <a:gd name="T68" fmla="*/ 37 w 151"/>
                <a:gd name="T69" fmla="*/ 141 h 271"/>
                <a:gd name="T70" fmla="*/ 26 w 151"/>
                <a:gd name="T71" fmla="*/ 115 h 271"/>
                <a:gd name="T72" fmla="*/ 22 w 151"/>
                <a:gd name="T73" fmla="*/ 101 h 271"/>
                <a:gd name="T74" fmla="*/ 27 w 151"/>
                <a:gd name="T75" fmla="*/ 99 h 271"/>
                <a:gd name="T76" fmla="*/ 32 w 151"/>
                <a:gd name="T77" fmla="*/ 113 h 271"/>
                <a:gd name="T78" fmla="*/ 26 w 151"/>
                <a:gd name="T79" fmla="*/ 115 h 271"/>
                <a:gd name="T80" fmla="*/ 18 w 151"/>
                <a:gd name="T81" fmla="*/ 87 h 271"/>
                <a:gd name="T82" fmla="*/ 14 w 151"/>
                <a:gd name="T83" fmla="*/ 74 h 271"/>
                <a:gd name="T84" fmla="*/ 19 w 151"/>
                <a:gd name="T85" fmla="*/ 72 h 271"/>
                <a:gd name="T86" fmla="*/ 23 w 151"/>
                <a:gd name="T87" fmla="*/ 86 h 271"/>
                <a:gd name="T88" fmla="*/ 18 w 151"/>
                <a:gd name="T89" fmla="*/ 87 h 271"/>
                <a:gd name="T90" fmla="*/ 10 w 151"/>
                <a:gd name="T91" fmla="*/ 60 h 271"/>
                <a:gd name="T92" fmla="*/ 7 w 151"/>
                <a:gd name="T93" fmla="*/ 46 h 271"/>
                <a:gd name="T94" fmla="*/ 13 w 151"/>
                <a:gd name="T95" fmla="*/ 45 h 271"/>
                <a:gd name="T96" fmla="*/ 16 w 151"/>
                <a:gd name="T97" fmla="*/ 58 h 271"/>
                <a:gd name="T98" fmla="*/ 10 w 151"/>
                <a:gd name="T99" fmla="*/ 60 h 271"/>
                <a:gd name="T100" fmla="*/ 4 w 151"/>
                <a:gd name="T101" fmla="*/ 32 h 271"/>
                <a:gd name="T102" fmla="*/ 2 w 151"/>
                <a:gd name="T103" fmla="*/ 17 h 271"/>
                <a:gd name="T104" fmla="*/ 8 w 151"/>
                <a:gd name="T105" fmla="*/ 17 h 271"/>
                <a:gd name="T106" fmla="*/ 10 w 151"/>
                <a:gd name="T107" fmla="*/ 31 h 271"/>
                <a:gd name="T108" fmla="*/ 4 w 151"/>
                <a:gd name="T109" fmla="*/ 32 h 271"/>
                <a:gd name="T110" fmla="*/ 0 w 151"/>
                <a:gd name="T111" fmla="*/ 3 h 271"/>
                <a:gd name="T112" fmla="*/ 0 w 151"/>
                <a:gd name="T113" fmla="*/ 1 h 271"/>
                <a:gd name="T114" fmla="*/ 5 w 151"/>
                <a:gd name="T115" fmla="*/ 0 h 271"/>
                <a:gd name="T116" fmla="*/ 6 w 151"/>
                <a:gd name="T117" fmla="*/ 2 h 271"/>
                <a:gd name="T118" fmla="*/ 0 w 151"/>
                <a:gd name="T119" fmla="*/ 3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51" h="271">
                  <a:moveTo>
                    <a:pt x="148" y="271"/>
                  </a:moveTo>
                  <a:cubicBezTo>
                    <a:pt x="148" y="270"/>
                    <a:pt x="143" y="268"/>
                    <a:pt x="135" y="264"/>
                  </a:cubicBezTo>
                  <a:cubicBezTo>
                    <a:pt x="138" y="259"/>
                    <a:pt x="138" y="259"/>
                    <a:pt x="138" y="259"/>
                  </a:cubicBezTo>
                  <a:cubicBezTo>
                    <a:pt x="146" y="263"/>
                    <a:pt x="151" y="265"/>
                    <a:pt x="151" y="265"/>
                  </a:cubicBezTo>
                  <a:lnTo>
                    <a:pt x="148" y="271"/>
                  </a:lnTo>
                  <a:close/>
                  <a:moveTo>
                    <a:pt x="123" y="255"/>
                  </a:moveTo>
                  <a:cubicBezTo>
                    <a:pt x="120" y="253"/>
                    <a:pt x="116" y="249"/>
                    <a:pt x="112" y="246"/>
                  </a:cubicBezTo>
                  <a:cubicBezTo>
                    <a:pt x="116" y="242"/>
                    <a:pt x="116" y="242"/>
                    <a:pt x="116" y="242"/>
                  </a:cubicBezTo>
                  <a:cubicBezTo>
                    <a:pt x="119" y="245"/>
                    <a:pt x="123" y="248"/>
                    <a:pt x="127" y="251"/>
                  </a:cubicBezTo>
                  <a:lnTo>
                    <a:pt x="123" y="255"/>
                  </a:lnTo>
                  <a:close/>
                  <a:moveTo>
                    <a:pt x="101" y="236"/>
                  </a:moveTo>
                  <a:cubicBezTo>
                    <a:pt x="98" y="233"/>
                    <a:pt x="95" y="230"/>
                    <a:pt x="91" y="226"/>
                  </a:cubicBezTo>
                  <a:cubicBezTo>
                    <a:pt x="96" y="222"/>
                    <a:pt x="96" y="222"/>
                    <a:pt x="96" y="222"/>
                  </a:cubicBezTo>
                  <a:cubicBezTo>
                    <a:pt x="99" y="226"/>
                    <a:pt x="102" y="229"/>
                    <a:pt x="105" y="232"/>
                  </a:cubicBezTo>
                  <a:lnTo>
                    <a:pt x="101" y="236"/>
                  </a:lnTo>
                  <a:close/>
                  <a:moveTo>
                    <a:pt x="82" y="215"/>
                  </a:moveTo>
                  <a:cubicBezTo>
                    <a:pt x="79" y="211"/>
                    <a:pt x="76" y="208"/>
                    <a:pt x="73" y="204"/>
                  </a:cubicBezTo>
                  <a:cubicBezTo>
                    <a:pt x="78" y="200"/>
                    <a:pt x="78" y="200"/>
                    <a:pt x="78" y="200"/>
                  </a:cubicBezTo>
                  <a:cubicBezTo>
                    <a:pt x="80" y="204"/>
                    <a:pt x="83" y="208"/>
                    <a:pt x="86" y="212"/>
                  </a:cubicBezTo>
                  <a:lnTo>
                    <a:pt x="82" y="215"/>
                  </a:lnTo>
                  <a:close/>
                  <a:moveTo>
                    <a:pt x="65" y="192"/>
                  </a:moveTo>
                  <a:cubicBezTo>
                    <a:pt x="62" y="188"/>
                    <a:pt x="60" y="184"/>
                    <a:pt x="57" y="180"/>
                  </a:cubicBezTo>
                  <a:cubicBezTo>
                    <a:pt x="62" y="177"/>
                    <a:pt x="62" y="177"/>
                    <a:pt x="62" y="177"/>
                  </a:cubicBezTo>
                  <a:cubicBezTo>
                    <a:pt x="64" y="181"/>
                    <a:pt x="67" y="185"/>
                    <a:pt x="70" y="189"/>
                  </a:cubicBezTo>
                  <a:lnTo>
                    <a:pt x="65" y="192"/>
                  </a:lnTo>
                  <a:close/>
                  <a:moveTo>
                    <a:pt x="50" y="167"/>
                  </a:moveTo>
                  <a:cubicBezTo>
                    <a:pt x="48" y="163"/>
                    <a:pt x="45" y="159"/>
                    <a:pt x="43" y="154"/>
                  </a:cubicBezTo>
                  <a:cubicBezTo>
                    <a:pt x="48" y="152"/>
                    <a:pt x="48" y="152"/>
                    <a:pt x="48" y="152"/>
                  </a:cubicBezTo>
                  <a:cubicBezTo>
                    <a:pt x="51" y="156"/>
                    <a:pt x="53" y="160"/>
                    <a:pt x="55" y="165"/>
                  </a:cubicBezTo>
                  <a:lnTo>
                    <a:pt x="50" y="167"/>
                  </a:lnTo>
                  <a:close/>
                  <a:moveTo>
                    <a:pt x="37" y="141"/>
                  </a:moveTo>
                  <a:cubicBezTo>
                    <a:pt x="35" y="137"/>
                    <a:pt x="33" y="133"/>
                    <a:pt x="32" y="128"/>
                  </a:cubicBezTo>
                  <a:cubicBezTo>
                    <a:pt x="37" y="126"/>
                    <a:pt x="37" y="126"/>
                    <a:pt x="37" y="126"/>
                  </a:cubicBezTo>
                  <a:cubicBezTo>
                    <a:pt x="39" y="130"/>
                    <a:pt x="41" y="135"/>
                    <a:pt x="42" y="139"/>
                  </a:cubicBezTo>
                  <a:lnTo>
                    <a:pt x="37" y="141"/>
                  </a:lnTo>
                  <a:close/>
                  <a:moveTo>
                    <a:pt x="26" y="115"/>
                  </a:moveTo>
                  <a:cubicBezTo>
                    <a:pt x="25" y="110"/>
                    <a:pt x="23" y="106"/>
                    <a:pt x="22" y="101"/>
                  </a:cubicBezTo>
                  <a:cubicBezTo>
                    <a:pt x="27" y="99"/>
                    <a:pt x="27" y="99"/>
                    <a:pt x="27" y="99"/>
                  </a:cubicBezTo>
                  <a:cubicBezTo>
                    <a:pt x="29" y="104"/>
                    <a:pt x="30" y="108"/>
                    <a:pt x="32" y="113"/>
                  </a:cubicBezTo>
                  <a:lnTo>
                    <a:pt x="26" y="115"/>
                  </a:lnTo>
                  <a:close/>
                  <a:moveTo>
                    <a:pt x="18" y="87"/>
                  </a:moveTo>
                  <a:cubicBezTo>
                    <a:pt x="16" y="83"/>
                    <a:pt x="15" y="78"/>
                    <a:pt x="14" y="74"/>
                  </a:cubicBezTo>
                  <a:cubicBezTo>
                    <a:pt x="19" y="72"/>
                    <a:pt x="19" y="72"/>
                    <a:pt x="19" y="72"/>
                  </a:cubicBezTo>
                  <a:cubicBezTo>
                    <a:pt x="20" y="77"/>
                    <a:pt x="22" y="81"/>
                    <a:pt x="23" y="86"/>
                  </a:cubicBezTo>
                  <a:lnTo>
                    <a:pt x="18" y="87"/>
                  </a:lnTo>
                  <a:close/>
                  <a:moveTo>
                    <a:pt x="10" y="60"/>
                  </a:moveTo>
                  <a:cubicBezTo>
                    <a:pt x="9" y="55"/>
                    <a:pt x="8" y="50"/>
                    <a:pt x="7" y="46"/>
                  </a:cubicBezTo>
                  <a:cubicBezTo>
                    <a:pt x="13" y="45"/>
                    <a:pt x="13" y="45"/>
                    <a:pt x="13" y="45"/>
                  </a:cubicBezTo>
                  <a:cubicBezTo>
                    <a:pt x="14" y="49"/>
                    <a:pt x="15" y="54"/>
                    <a:pt x="16" y="58"/>
                  </a:cubicBezTo>
                  <a:lnTo>
                    <a:pt x="10" y="60"/>
                  </a:lnTo>
                  <a:close/>
                  <a:moveTo>
                    <a:pt x="4" y="32"/>
                  </a:moveTo>
                  <a:cubicBezTo>
                    <a:pt x="4" y="27"/>
                    <a:pt x="3" y="22"/>
                    <a:pt x="2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21"/>
                    <a:pt x="9" y="26"/>
                    <a:pt x="10" y="31"/>
                  </a:cubicBezTo>
                  <a:lnTo>
                    <a:pt x="4" y="32"/>
                  </a:lnTo>
                  <a:close/>
                  <a:moveTo>
                    <a:pt x="0" y="3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2"/>
                    <a:pt x="6" y="2"/>
                    <a:pt x="6" y="2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262526"/>
            </a:solidFill>
            <a:ln w="0">
              <a:solidFill>
                <a:srgbClr val="597185"/>
              </a:solidFill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844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xmlns="" id="{AF6E9166-65AA-4F18-BA63-1C54D5CEC0B6}"/>
                </a:ext>
              </a:extLst>
            </p:cNvPr>
            <p:cNvGrpSpPr/>
            <p:nvPr/>
          </p:nvGrpSpPr>
          <p:grpSpPr>
            <a:xfrm>
              <a:off x="7051674" y="1651965"/>
              <a:ext cx="377825" cy="328612"/>
              <a:chOff x="4079875" y="3605213"/>
              <a:chExt cx="377825" cy="328612"/>
            </a:xfrm>
            <a:grpFill/>
            <a:effectLst>
              <a:outerShdw blurRad="25400" dist="38100" dir="2400000" algn="ctr" rotWithShape="0">
                <a:srgbClr val="000000">
                  <a:alpha val="10000"/>
                </a:srgbClr>
              </a:outerShdw>
            </a:effectLst>
          </p:grpSpPr>
          <p:sp>
            <p:nvSpPr>
              <p:cNvPr id="94" name="Freeform 9">
                <a:extLst>
                  <a:ext uri="{FF2B5EF4-FFF2-40B4-BE49-F238E27FC236}">
                    <a16:creationId xmlns:a16="http://schemas.microsoft.com/office/drawing/2014/main" xmlns="" id="{119EE2F7-C5EC-44E5-8EC8-44245C6814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9875" y="3605213"/>
                <a:ext cx="377825" cy="328612"/>
              </a:xfrm>
              <a:custGeom>
                <a:avLst/>
                <a:gdLst>
                  <a:gd name="T0" fmla="*/ 237 w 238"/>
                  <a:gd name="T1" fmla="*/ 90 h 207"/>
                  <a:gd name="T2" fmla="*/ 229 w 238"/>
                  <a:gd name="T3" fmla="*/ 60 h 207"/>
                  <a:gd name="T4" fmla="*/ 212 w 238"/>
                  <a:gd name="T5" fmla="*/ 35 h 207"/>
                  <a:gd name="T6" fmla="*/ 197 w 238"/>
                  <a:gd name="T7" fmla="*/ 21 h 207"/>
                  <a:gd name="T8" fmla="*/ 170 w 238"/>
                  <a:gd name="T9" fmla="*/ 6 h 207"/>
                  <a:gd name="T10" fmla="*/ 141 w 238"/>
                  <a:gd name="T11" fmla="*/ 0 h 207"/>
                  <a:gd name="T12" fmla="*/ 120 w 238"/>
                  <a:gd name="T13" fmla="*/ 1 h 207"/>
                  <a:gd name="T14" fmla="*/ 89 w 238"/>
                  <a:gd name="T15" fmla="*/ 10 h 207"/>
                  <a:gd name="T16" fmla="*/ 62 w 238"/>
                  <a:gd name="T17" fmla="*/ 29 h 207"/>
                  <a:gd name="T18" fmla="*/ 45 w 238"/>
                  <a:gd name="T19" fmla="*/ 50 h 207"/>
                  <a:gd name="T20" fmla="*/ 30 w 238"/>
                  <a:gd name="T21" fmla="*/ 92 h 207"/>
                  <a:gd name="T22" fmla="*/ 12 w 238"/>
                  <a:gd name="T23" fmla="*/ 67 h 207"/>
                  <a:gd name="T24" fmla="*/ 4 w 238"/>
                  <a:gd name="T25" fmla="*/ 67 h 207"/>
                  <a:gd name="T26" fmla="*/ 0 w 238"/>
                  <a:gd name="T27" fmla="*/ 72 h 207"/>
                  <a:gd name="T28" fmla="*/ 32 w 238"/>
                  <a:gd name="T29" fmla="*/ 123 h 207"/>
                  <a:gd name="T30" fmla="*/ 32 w 238"/>
                  <a:gd name="T31" fmla="*/ 124 h 207"/>
                  <a:gd name="T32" fmla="*/ 33 w 238"/>
                  <a:gd name="T33" fmla="*/ 125 h 207"/>
                  <a:gd name="T34" fmla="*/ 34 w 238"/>
                  <a:gd name="T35" fmla="*/ 125 h 207"/>
                  <a:gd name="T36" fmla="*/ 35 w 238"/>
                  <a:gd name="T37" fmla="*/ 126 h 207"/>
                  <a:gd name="T38" fmla="*/ 36 w 238"/>
                  <a:gd name="T39" fmla="*/ 126 h 207"/>
                  <a:gd name="T40" fmla="*/ 38 w 238"/>
                  <a:gd name="T41" fmla="*/ 127 h 207"/>
                  <a:gd name="T42" fmla="*/ 38 w 238"/>
                  <a:gd name="T43" fmla="*/ 127 h 207"/>
                  <a:gd name="T44" fmla="*/ 39 w 238"/>
                  <a:gd name="T45" fmla="*/ 127 h 207"/>
                  <a:gd name="T46" fmla="*/ 40 w 238"/>
                  <a:gd name="T47" fmla="*/ 127 h 207"/>
                  <a:gd name="T48" fmla="*/ 41 w 238"/>
                  <a:gd name="T49" fmla="*/ 126 h 207"/>
                  <a:gd name="T50" fmla="*/ 42 w 238"/>
                  <a:gd name="T51" fmla="*/ 126 h 207"/>
                  <a:gd name="T52" fmla="*/ 43 w 238"/>
                  <a:gd name="T53" fmla="*/ 125 h 207"/>
                  <a:gd name="T54" fmla="*/ 80 w 238"/>
                  <a:gd name="T55" fmla="*/ 84 h 207"/>
                  <a:gd name="T56" fmla="*/ 82 w 238"/>
                  <a:gd name="T57" fmla="*/ 78 h 207"/>
                  <a:gd name="T58" fmla="*/ 79 w 238"/>
                  <a:gd name="T59" fmla="*/ 72 h 207"/>
                  <a:gd name="T60" fmla="*/ 70 w 238"/>
                  <a:gd name="T61" fmla="*/ 71 h 207"/>
                  <a:gd name="T62" fmla="*/ 46 w 238"/>
                  <a:gd name="T63" fmla="*/ 98 h 207"/>
                  <a:gd name="T64" fmla="*/ 59 w 238"/>
                  <a:gd name="T65" fmla="*/ 59 h 207"/>
                  <a:gd name="T66" fmla="*/ 73 w 238"/>
                  <a:gd name="T67" fmla="*/ 41 h 207"/>
                  <a:gd name="T68" fmla="*/ 96 w 238"/>
                  <a:gd name="T69" fmla="*/ 25 h 207"/>
                  <a:gd name="T70" fmla="*/ 122 w 238"/>
                  <a:gd name="T71" fmla="*/ 17 h 207"/>
                  <a:gd name="T72" fmla="*/ 140 w 238"/>
                  <a:gd name="T73" fmla="*/ 16 h 207"/>
                  <a:gd name="T74" fmla="*/ 165 w 238"/>
                  <a:gd name="T75" fmla="*/ 21 h 207"/>
                  <a:gd name="T76" fmla="*/ 187 w 238"/>
                  <a:gd name="T77" fmla="*/ 34 h 207"/>
                  <a:gd name="T78" fmla="*/ 200 w 238"/>
                  <a:gd name="T79" fmla="*/ 46 h 207"/>
                  <a:gd name="T80" fmla="*/ 214 w 238"/>
                  <a:gd name="T81" fmla="*/ 67 h 207"/>
                  <a:gd name="T82" fmla="*/ 221 w 238"/>
                  <a:gd name="T83" fmla="*/ 92 h 207"/>
                  <a:gd name="T84" fmla="*/ 222 w 238"/>
                  <a:gd name="T85" fmla="*/ 109 h 207"/>
                  <a:gd name="T86" fmla="*/ 216 w 238"/>
                  <a:gd name="T87" fmla="*/ 134 h 207"/>
                  <a:gd name="T88" fmla="*/ 204 w 238"/>
                  <a:gd name="T89" fmla="*/ 157 h 207"/>
                  <a:gd name="T90" fmla="*/ 192 w 238"/>
                  <a:gd name="T91" fmla="*/ 170 h 207"/>
                  <a:gd name="T92" fmla="*/ 171 w 238"/>
                  <a:gd name="T93" fmla="*/ 184 h 207"/>
                  <a:gd name="T94" fmla="*/ 146 w 238"/>
                  <a:gd name="T95" fmla="*/ 191 h 207"/>
                  <a:gd name="T96" fmla="*/ 134 w 238"/>
                  <a:gd name="T97" fmla="*/ 192 h 207"/>
                  <a:gd name="T98" fmla="*/ 130 w 238"/>
                  <a:gd name="T99" fmla="*/ 200 h 207"/>
                  <a:gd name="T100" fmla="*/ 132 w 238"/>
                  <a:gd name="T101" fmla="*/ 205 h 207"/>
                  <a:gd name="T102" fmla="*/ 138 w 238"/>
                  <a:gd name="T103" fmla="*/ 207 h 207"/>
                  <a:gd name="T104" fmla="*/ 148 w 238"/>
                  <a:gd name="T105" fmla="*/ 207 h 207"/>
                  <a:gd name="T106" fmla="*/ 177 w 238"/>
                  <a:gd name="T107" fmla="*/ 198 h 207"/>
                  <a:gd name="T108" fmla="*/ 203 w 238"/>
                  <a:gd name="T109" fmla="*/ 182 h 207"/>
                  <a:gd name="T110" fmla="*/ 217 w 238"/>
                  <a:gd name="T111" fmla="*/ 166 h 207"/>
                  <a:gd name="T112" fmla="*/ 231 w 238"/>
                  <a:gd name="T113" fmla="*/ 140 h 207"/>
                  <a:gd name="T114" fmla="*/ 238 w 238"/>
                  <a:gd name="T115" fmla="*/ 11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38" h="207">
                    <a:moveTo>
                      <a:pt x="238" y="100"/>
                    </a:moveTo>
                    <a:lnTo>
                      <a:pt x="238" y="100"/>
                    </a:lnTo>
                    <a:lnTo>
                      <a:pt x="237" y="90"/>
                    </a:lnTo>
                    <a:lnTo>
                      <a:pt x="235" y="80"/>
                    </a:lnTo>
                    <a:lnTo>
                      <a:pt x="232" y="70"/>
                    </a:lnTo>
                    <a:lnTo>
                      <a:pt x="229" y="60"/>
                    </a:lnTo>
                    <a:lnTo>
                      <a:pt x="224" y="51"/>
                    </a:lnTo>
                    <a:lnTo>
                      <a:pt x="218" y="43"/>
                    </a:lnTo>
                    <a:lnTo>
                      <a:pt x="212" y="35"/>
                    </a:lnTo>
                    <a:lnTo>
                      <a:pt x="205" y="28"/>
                    </a:lnTo>
                    <a:lnTo>
                      <a:pt x="205" y="28"/>
                    </a:lnTo>
                    <a:lnTo>
                      <a:pt x="197" y="21"/>
                    </a:lnTo>
                    <a:lnTo>
                      <a:pt x="188" y="15"/>
                    </a:lnTo>
                    <a:lnTo>
                      <a:pt x="180" y="10"/>
                    </a:lnTo>
                    <a:lnTo>
                      <a:pt x="170" y="6"/>
                    </a:lnTo>
                    <a:lnTo>
                      <a:pt x="161" y="3"/>
                    </a:lnTo>
                    <a:lnTo>
                      <a:pt x="151" y="1"/>
                    </a:lnTo>
                    <a:lnTo>
                      <a:pt x="141" y="0"/>
                    </a:lnTo>
                    <a:lnTo>
                      <a:pt x="130" y="0"/>
                    </a:lnTo>
                    <a:lnTo>
                      <a:pt x="130" y="0"/>
                    </a:lnTo>
                    <a:lnTo>
                      <a:pt x="120" y="1"/>
                    </a:lnTo>
                    <a:lnTo>
                      <a:pt x="109" y="3"/>
                    </a:lnTo>
                    <a:lnTo>
                      <a:pt x="99" y="6"/>
                    </a:lnTo>
                    <a:lnTo>
                      <a:pt x="89" y="10"/>
                    </a:lnTo>
                    <a:lnTo>
                      <a:pt x="79" y="16"/>
                    </a:lnTo>
                    <a:lnTo>
                      <a:pt x="71" y="22"/>
                    </a:lnTo>
                    <a:lnTo>
                      <a:pt x="62" y="29"/>
                    </a:lnTo>
                    <a:lnTo>
                      <a:pt x="55" y="37"/>
                    </a:lnTo>
                    <a:lnTo>
                      <a:pt x="55" y="37"/>
                    </a:lnTo>
                    <a:lnTo>
                      <a:pt x="45" y="50"/>
                    </a:lnTo>
                    <a:lnTo>
                      <a:pt x="38" y="63"/>
                    </a:lnTo>
                    <a:lnTo>
                      <a:pt x="33" y="77"/>
                    </a:lnTo>
                    <a:lnTo>
                      <a:pt x="30" y="92"/>
                    </a:lnTo>
                    <a:lnTo>
                      <a:pt x="15" y="69"/>
                    </a:lnTo>
                    <a:lnTo>
                      <a:pt x="15" y="69"/>
                    </a:lnTo>
                    <a:lnTo>
                      <a:pt x="12" y="67"/>
                    </a:lnTo>
                    <a:lnTo>
                      <a:pt x="10" y="66"/>
                    </a:lnTo>
                    <a:lnTo>
                      <a:pt x="7" y="66"/>
                    </a:lnTo>
                    <a:lnTo>
                      <a:pt x="4" y="67"/>
                    </a:lnTo>
                    <a:lnTo>
                      <a:pt x="4" y="67"/>
                    </a:lnTo>
                    <a:lnTo>
                      <a:pt x="1" y="69"/>
                    </a:lnTo>
                    <a:lnTo>
                      <a:pt x="0" y="72"/>
                    </a:lnTo>
                    <a:lnTo>
                      <a:pt x="0" y="75"/>
                    </a:lnTo>
                    <a:lnTo>
                      <a:pt x="1" y="78"/>
                    </a:lnTo>
                    <a:lnTo>
                      <a:pt x="32" y="123"/>
                    </a:lnTo>
                    <a:lnTo>
                      <a:pt x="32" y="123"/>
                    </a:lnTo>
                    <a:lnTo>
                      <a:pt x="32" y="124"/>
                    </a:lnTo>
                    <a:lnTo>
                      <a:pt x="32" y="124"/>
                    </a:lnTo>
                    <a:lnTo>
                      <a:pt x="32" y="124"/>
                    </a:lnTo>
                    <a:lnTo>
                      <a:pt x="32" y="124"/>
                    </a:lnTo>
                    <a:lnTo>
                      <a:pt x="33" y="125"/>
                    </a:lnTo>
                    <a:lnTo>
                      <a:pt x="33" y="125"/>
                    </a:lnTo>
                    <a:lnTo>
                      <a:pt x="34" y="125"/>
                    </a:lnTo>
                    <a:lnTo>
                      <a:pt x="34" y="125"/>
                    </a:lnTo>
                    <a:lnTo>
                      <a:pt x="35" y="126"/>
                    </a:lnTo>
                    <a:lnTo>
                      <a:pt x="35" y="126"/>
                    </a:lnTo>
                    <a:lnTo>
                      <a:pt x="35" y="126"/>
                    </a:lnTo>
                    <a:lnTo>
                      <a:pt x="35" y="126"/>
                    </a:lnTo>
                    <a:lnTo>
                      <a:pt x="36" y="126"/>
                    </a:lnTo>
                    <a:lnTo>
                      <a:pt x="36" y="126"/>
                    </a:lnTo>
                    <a:lnTo>
                      <a:pt x="38" y="127"/>
                    </a:lnTo>
                    <a:lnTo>
                      <a:pt x="38" y="127"/>
                    </a:lnTo>
                    <a:lnTo>
                      <a:pt x="38" y="127"/>
                    </a:lnTo>
                    <a:lnTo>
                      <a:pt x="38" y="127"/>
                    </a:lnTo>
                    <a:lnTo>
                      <a:pt x="38" y="127"/>
                    </a:lnTo>
                    <a:lnTo>
                      <a:pt x="38" y="127"/>
                    </a:lnTo>
                    <a:lnTo>
                      <a:pt x="39" y="127"/>
                    </a:lnTo>
                    <a:lnTo>
                      <a:pt x="39" y="127"/>
                    </a:lnTo>
                    <a:lnTo>
                      <a:pt x="39" y="127"/>
                    </a:lnTo>
                    <a:lnTo>
                      <a:pt x="39" y="127"/>
                    </a:lnTo>
                    <a:lnTo>
                      <a:pt x="40" y="127"/>
                    </a:lnTo>
                    <a:lnTo>
                      <a:pt x="40" y="127"/>
                    </a:lnTo>
                    <a:lnTo>
                      <a:pt x="40" y="127"/>
                    </a:lnTo>
                    <a:lnTo>
                      <a:pt x="40" y="127"/>
                    </a:lnTo>
                    <a:lnTo>
                      <a:pt x="41" y="126"/>
                    </a:lnTo>
                    <a:lnTo>
                      <a:pt x="41" y="126"/>
                    </a:lnTo>
                    <a:lnTo>
                      <a:pt x="42" y="126"/>
                    </a:lnTo>
                    <a:lnTo>
                      <a:pt x="42" y="126"/>
                    </a:lnTo>
                    <a:lnTo>
                      <a:pt x="43" y="125"/>
                    </a:lnTo>
                    <a:lnTo>
                      <a:pt x="43" y="125"/>
                    </a:lnTo>
                    <a:lnTo>
                      <a:pt x="43" y="125"/>
                    </a:lnTo>
                    <a:lnTo>
                      <a:pt x="43" y="125"/>
                    </a:lnTo>
                    <a:lnTo>
                      <a:pt x="45" y="124"/>
                    </a:lnTo>
                    <a:lnTo>
                      <a:pt x="80" y="84"/>
                    </a:lnTo>
                    <a:lnTo>
                      <a:pt x="80" y="84"/>
                    </a:lnTo>
                    <a:lnTo>
                      <a:pt x="81" y="81"/>
                    </a:lnTo>
                    <a:lnTo>
                      <a:pt x="82" y="78"/>
                    </a:lnTo>
                    <a:lnTo>
                      <a:pt x="81" y="75"/>
                    </a:lnTo>
                    <a:lnTo>
                      <a:pt x="79" y="72"/>
                    </a:lnTo>
                    <a:lnTo>
                      <a:pt x="79" y="72"/>
                    </a:lnTo>
                    <a:lnTo>
                      <a:pt x="76" y="71"/>
                    </a:lnTo>
                    <a:lnTo>
                      <a:pt x="73" y="70"/>
                    </a:lnTo>
                    <a:lnTo>
                      <a:pt x="70" y="71"/>
                    </a:lnTo>
                    <a:lnTo>
                      <a:pt x="68" y="73"/>
                    </a:lnTo>
                    <a:lnTo>
                      <a:pt x="46" y="98"/>
                    </a:lnTo>
                    <a:lnTo>
                      <a:pt x="46" y="98"/>
                    </a:lnTo>
                    <a:lnTo>
                      <a:pt x="48" y="84"/>
                    </a:lnTo>
                    <a:lnTo>
                      <a:pt x="52" y="71"/>
                    </a:lnTo>
                    <a:lnTo>
                      <a:pt x="59" y="59"/>
                    </a:lnTo>
                    <a:lnTo>
                      <a:pt x="67" y="47"/>
                    </a:lnTo>
                    <a:lnTo>
                      <a:pt x="67" y="47"/>
                    </a:lnTo>
                    <a:lnTo>
                      <a:pt x="73" y="41"/>
                    </a:lnTo>
                    <a:lnTo>
                      <a:pt x="80" y="35"/>
                    </a:lnTo>
                    <a:lnTo>
                      <a:pt x="88" y="29"/>
                    </a:lnTo>
                    <a:lnTo>
                      <a:pt x="96" y="25"/>
                    </a:lnTo>
                    <a:lnTo>
                      <a:pt x="104" y="21"/>
                    </a:lnTo>
                    <a:lnTo>
                      <a:pt x="113" y="19"/>
                    </a:lnTo>
                    <a:lnTo>
                      <a:pt x="122" y="17"/>
                    </a:lnTo>
                    <a:lnTo>
                      <a:pt x="131" y="16"/>
                    </a:lnTo>
                    <a:lnTo>
                      <a:pt x="131" y="16"/>
                    </a:lnTo>
                    <a:lnTo>
                      <a:pt x="140" y="16"/>
                    </a:lnTo>
                    <a:lnTo>
                      <a:pt x="148" y="17"/>
                    </a:lnTo>
                    <a:lnTo>
                      <a:pt x="157" y="19"/>
                    </a:lnTo>
                    <a:lnTo>
                      <a:pt x="165" y="21"/>
                    </a:lnTo>
                    <a:lnTo>
                      <a:pt x="173" y="25"/>
                    </a:lnTo>
                    <a:lnTo>
                      <a:pt x="180" y="29"/>
                    </a:lnTo>
                    <a:lnTo>
                      <a:pt x="187" y="34"/>
                    </a:lnTo>
                    <a:lnTo>
                      <a:pt x="194" y="39"/>
                    </a:lnTo>
                    <a:lnTo>
                      <a:pt x="194" y="39"/>
                    </a:lnTo>
                    <a:lnTo>
                      <a:pt x="200" y="46"/>
                    </a:lnTo>
                    <a:lnTo>
                      <a:pt x="205" y="52"/>
                    </a:lnTo>
                    <a:lnTo>
                      <a:pt x="210" y="60"/>
                    </a:lnTo>
                    <a:lnTo>
                      <a:pt x="214" y="67"/>
                    </a:lnTo>
                    <a:lnTo>
                      <a:pt x="217" y="75"/>
                    </a:lnTo>
                    <a:lnTo>
                      <a:pt x="220" y="83"/>
                    </a:lnTo>
                    <a:lnTo>
                      <a:pt x="221" y="92"/>
                    </a:lnTo>
                    <a:lnTo>
                      <a:pt x="222" y="100"/>
                    </a:lnTo>
                    <a:lnTo>
                      <a:pt x="222" y="100"/>
                    </a:lnTo>
                    <a:lnTo>
                      <a:pt x="222" y="109"/>
                    </a:lnTo>
                    <a:lnTo>
                      <a:pt x="221" y="118"/>
                    </a:lnTo>
                    <a:lnTo>
                      <a:pt x="219" y="126"/>
                    </a:lnTo>
                    <a:lnTo>
                      <a:pt x="216" y="134"/>
                    </a:lnTo>
                    <a:lnTo>
                      <a:pt x="213" y="142"/>
                    </a:lnTo>
                    <a:lnTo>
                      <a:pt x="209" y="150"/>
                    </a:lnTo>
                    <a:lnTo>
                      <a:pt x="204" y="157"/>
                    </a:lnTo>
                    <a:lnTo>
                      <a:pt x="198" y="163"/>
                    </a:lnTo>
                    <a:lnTo>
                      <a:pt x="198" y="163"/>
                    </a:lnTo>
                    <a:lnTo>
                      <a:pt x="192" y="170"/>
                    </a:lnTo>
                    <a:lnTo>
                      <a:pt x="185" y="175"/>
                    </a:lnTo>
                    <a:lnTo>
                      <a:pt x="178" y="180"/>
                    </a:lnTo>
                    <a:lnTo>
                      <a:pt x="171" y="184"/>
                    </a:lnTo>
                    <a:lnTo>
                      <a:pt x="163" y="187"/>
                    </a:lnTo>
                    <a:lnTo>
                      <a:pt x="155" y="189"/>
                    </a:lnTo>
                    <a:lnTo>
                      <a:pt x="146" y="191"/>
                    </a:lnTo>
                    <a:lnTo>
                      <a:pt x="137" y="191"/>
                    </a:lnTo>
                    <a:lnTo>
                      <a:pt x="137" y="191"/>
                    </a:lnTo>
                    <a:lnTo>
                      <a:pt x="134" y="192"/>
                    </a:lnTo>
                    <a:lnTo>
                      <a:pt x="132" y="194"/>
                    </a:lnTo>
                    <a:lnTo>
                      <a:pt x="130" y="197"/>
                    </a:lnTo>
                    <a:lnTo>
                      <a:pt x="130" y="200"/>
                    </a:lnTo>
                    <a:lnTo>
                      <a:pt x="130" y="200"/>
                    </a:lnTo>
                    <a:lnTo>
                      <a:pt x="130" y="203"/>
                    </a:lnTo>
                    <a:lnTo>
                      <a:pt x="132" y="205"/>
                    </a:lnTo>
                    <a:lnTo>
                      <a:pt x="135" y="207"/>
                    </a:lnTo>
                    <a:lnTo>
                      <a:pt x="138" y="207"/>
                    </a:lnTo>
                    <a:lnTo>
                      <a:pt x="138" y="207"/>
                    </a:lnTo>
                    <a:lnTo>
                      <a:pt x="138" y="207"/>
                    </a:lnTo>
                    <a:lnTo>
                      <a:pt x="138" y="207"/>
                    </a:lnTo>
                    <a:lnTo>
                      <a:pt x="148" y="207"/>
                    </a:lnTo>
                    <a:lnTo>
                      <a:pt x="158" y="205"/>
                    </a:lnTo>
                    <a:lnTo>
                      <a:pt x="168" y="202"/>
                    </a:lnTo>
                    <a:lnTo>
                      <a:pt x="177" y="198"/>
                    </a:lnTo>
                    <a:lnTo>
                      <a:pt x="186" y="193"/>
                    </a:lnTo>
                    <a:lnTo>
                      <a:pt x="195" y="188"/>
                    </a:lnTo>
                    <a:lnTo>
                      <a:pt x="203" y="182"/>
                    </a:lnTo>
                    <a:lnTo>
                      <a:pt x="210" y="174"/>
                    </a:lnTo>
                    <a:lnTo>
                      <a:pt x="210" y="174"/>
                    </a:lnTo>
                    <a:lnTo>
                      <a:pt x="217" y="166"/>
                    </a:lnTo>
                    <a:lnTo>
                      <a:pt x="223" y="158"/>
                    </a:lnTo>
                    <a:lnTo>
                      <a:pt x="227" y="149"/>
                    </a:lnTo>
                    <a:lnTo>
                      <a:pt x="231" y="140"/>
                    </a:lnTo>
                    <a:lnTo>
                      <a:pt x="235" y="130"/>
                    </a:lnTo>
                    <a:lnTo>
                      <a:pt x="237" y="120"/>
                    </a:lnTo>
                    <a:lnTo>
                      <a:pt x="238" y="110"/>
                    </a:lnTo>
                    <a:lnTo>
                      <a:pt x="238" y="100"/>
                    </a:lnTo>
                    <a:lnTo>
                      <a:pt x="238" y="100"/>
                    </a:lnTo>
                    <a:close/>
                  </a:path>
                </a:pathLst>
              </a:custGeom>
              <a:noFill/>
              <a:ln w="9525">
                <a:solidFill>
                  <a:srgbClr val="597185"/>
                </a:solidFill>
                <a:round/>
                <a:headEnd/>
                <a:tailEnd/>
              </a:ln>
            </p:spPr>
            <p:txBody>
              <a:bodyPr vert="horz" wrap="square" lIns="64294" tIns="32147" rIns="64294" bIns="32147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266">
                  <a:solidFill>
                    <a:prstClr val="black"/>
                  </a:solidFill>
                  <a:cs typeface="Calibri" panose="020F0502020204030204" pitchFamily="34" charset="0"/>
                </a:endParaRPr>
              </a:p>
            </p:txBody>
          </p:sp>
          <p:sp>
            <p:nvSpPr>
              <p:cNvPr id="95" name="Freeform 10">
                <a:extLst>
                  <a:ext uri="{FF2B5EF4-FFF2-40B4-BE49-F238E27FC236}">
                    <a16:creationId xmlns:a16="http://schemas.microsoft.com/office/drawing/2014/main" xmlns="" id="{47A870A0-4FBD-47A2-AB65-A9AF668BAA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9900" y="3676650"/>
                <a:ext cx="106363" cy="114300"/>
              </a:xfrm>
              <a:custGeom>
                <a:avLst/>
                <a:gdLst>
                  <a:gd name="T0" fmla="*/ 8 w 67"/>
                  <a:gd name="T1" fmla="*/ 0 h 72"/>
                  <a:gd name="T2" fmla="*/ 8 w 67"/>
                  <a:gd name="T3" fmla="*/ 0 h 72"/>
                  <a:gd name="T4" fmla="*/ 5 w 67"/>
                  <a:gd name="T5" fmla="*/ 1 h 72"/>
                  <a:gd name="T6" fmla="*/ 3 w 67"/>
                  <a:gd name="T7" fmla="*/ 3 h 72"/>
                  <a:gd name="T8" fmla="*/ 1 w 67"/>
                  <a:gd name="T9" fmla="*/ 5 h 72"/>
                  <a:gd name="T10" fmla="*/ 0 w 67"/>
                  <a:gd name="T11" fmla="*/ 8 h 72"/>
                  <a:gd name="T12" fmla="*/ 0 w 67"/>
                  <a:gd name="T13" fmla="*/ 72 h 72"/>
                  <a:gd name="T14" fmla="*/ 59 w 67"/>
                  <a:gd name="T15" fmla="*/ 72 h 72"/>
                  <a:gd name="T16" fmla="*/ 59 w 67"/>
                  <a:gd name="T17" fmla="*/ 72 h 72"/>
                  <a:gd name="T18" fmla="*/ 62 w 67"/>
                  <a:gd name="T19" fmla="*/ 71 h 72"/>
                  <a:gd name="T20" fmla="*/ 64 w 67"/>
                  <a:gd name="T21" fmla="*/ 70 h 72"/>
                  <a:gd name="T22" fmla="*/ 66 w 67"/>
                  <a:gd name="T23" fmla="*/ 67 h 72"/>
                  <a:gd name="T24" fmla="*/ 67 w 67"/>
                  <a:gd name="T25" fmla="*/ 64 h 72"/>
                  <a:gd name="T26" fmla="*/ 67 w 67"/>
                  <a:gd name="T27" fmla="*/ 64 h 72"/>
                  <a:gd name="T28" fmla="*/ 66 w 67"/>
                  <a:gd name="T29" fmla="*/ 61 h 72"/>
                  <a:gd name="T30" fmla="*/ 64 w 67"/>
                  <a:gd name="T31" fmla="*/ 58 h 72"/>
                  <a:gd name="T32" fmla="*/ 62 w 67"/>
                  <a:gd name="T33" fmla="*/ 57 h 72"/>
                  <a:gd name="T34" fmla="*/ 59 w 67"/>
                  <a:gd name="T35" fmla="*/ 56 h 72"/>
                  <a:gd name="T36" fmla="*/ 16 w 67"/>
                  <a:gd name="T37" fmla="*/ 56 h 72"/>
                  <a:gd name="T38" fmla="*/ 16 w 67"/>
                  <a:gd name="T39" fmla="*/ 8 h 72"/>
                  <a:gd name="T40" fmla="*/ 16 w 67"/>
                  <a:gd name="T41" fmla="*/ 8 h 72"/>
                  <a:gd name="T42" fmla="*/ 16 w 67"/>
                  <a:gd name="T43" fmla="*/ 5 h 72"/>
                  <a:gd name="T44" fmla="*/ 14 w 67"/>
                  <a:gd name="T45" fmla="*/ 3 h 72"/>
                  <a:gd name="T46" fmla="*/ 11 w 67"/>
                  <a:gd name="T47" fmla="*/ 1 h 72"/>
                  <a:gd name="T48" fmla="*/ 8 w 67"/>
                  <a:gd name="T49" fmla="*/ 0 h 72"/>
                  <a:gd name="T50" fmla="*/ 8 w 67"/>
                  <a:gd name="T51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7" h="72">
                    <a:moveTo>
                      <a:pt x="8" y="0"/>
                    </a:moveTo>
                    <a:lnTo>
                      <a:pt x="8" y="0"/>
                    </a:lnTo>
                    <a:lnTo>
                      <a:pt x="5" y="1"/>
                    </a:lnTo>
                    <a:lnTo>
                      <a:pt x="3" y="3"/>
                    </a:lnTo>
                    <a:lnTo>
                      <a:pt x="1" y="5"/>
                    </a:lnTo>
                    <a:lnTo>
                      <a:pt x="0" y="8"/>
                    </a:lnTo>
                    <a:lnTo>
                      <a:pt x="0" y="72"/>
                    </a:lnTo>
                    <a:lnTo>
                      <a:pt x="59" y="72"/>
                    </a:lnTo>
                    <a:lnTo>
                      <a:pt x="59" y="72"/>
                    </a:lnTo>
                    <a:lnTo>
                      <a:pt x="62" y="71"/>
                    </a:lnTo>
                    <a:lnTo>
                      <a:pt x="64" y="70"/>
                    </a:lnTo>
                    <a:lnTo>
                      <a:pt x="66" y="67"/>
                    </a:lnTo>
                    <a:lnTo>
                      <a:pt x="67" y="64"/>
                    </a:lnTo>
                    <a:lnTo>
                      <a:pt x="67" y="64"/>
                    </a:lnTo>
                    <a:lnTo>
                      <a:pt x="66" y="61"/>
                    </a:lnTo>
                    <a:lnTo>
                      <a:pt x="64" y="58"/>
                    </a:lnTo>
                    <a:lnTo>
                      <a:pt x="62" y="57"/>
                    </a:lnTo>
                    <a:lnTo>
                      <a:pt x="59" y="56"/>
                    </a:lnTo>
                    <a:lnTo>
                      <a:pt x="16" y="56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5"/>
                    </a:lnTo>
                    <a:lnTo>
                      <a:pt x="14" y="3"/>
                    </a:lnTo>
                    <a:lnTo>
                      <a:pt x="11" y="1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noFill/>
              <a:ln w="9525">
                <a:solidFill>
                  <a:srgbClr val="597185"/>
                </a:solidFill>
                <a:round/>
                <a:headEnd/>
                <a:tailEnd/>
              </a:ln>
            </p:spPr>
            <p:txBody>
              <a:bodyPr vert="horz" wrap="square" lIns="64294" tIns="32147" rIns="64294" bIns="32147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266">
                  <a:solidFill>
                    <a:prstClr val="black"/>
                  </a:solidFill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93" name="Freeform 4459">
              <a:extLst>
                <a:ext uri="{FF2B5EF4-FFF2-40B4-BE49-F238E27FC236}">
                  <a16:creationId xmlns:a16="http://schemas.microsoft.com/office/drawing/2014/main" xmlns="" id="{D771DF7B-33DD-46F2-9B73-19679282A3A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91400" y="1844040"/>
              <a:ext cx="365760" cy="365760"/>
            </a:xfrm>
            <a:custGeom>
              <a:avLst/>
              <a:gdLst>
                <a:gd name="T0" fmla="*/ 336 w 686"/>
                <a:gd name="T1" fmla="*/ 561 h 688"/>
                <a:gd name="T2" fmla="*/ 322 w 686"/>
                <a:gd name="T3" fmla="*/ 554 h 688"/>
                <a:gd name="T4" fmla="*/ 312 w 686"/>
                <a:gd name="T5" fmla="*/ 545 h 688"/>
                <a:gd name="T6" fmla="*/ 307 w 686"/>
                <a:gd name="T7" fmla="*/ 531 h 688"/>
                <a:gd name="T8" fmla="*/ 307 w 686"/>
                <a:gd name="T9" fmla="*/ 517 h 688"/>
                <a:gd name="T10" fmla="*/ 312 w 686"/>
                <a:gd name="T11" fmla="*/ 503 h 688"/>
                <a:gd name="T12" fmla="*/ 322 w 686"/>
                <a:gd name="T13" fmla="*/ 493 h 688"/>
                <a:gd name="T14" fmla="*/ 336 w 686"/>
                <a:gd name="T15" fmla="*/ 487 h 688"/>
                <a:gd name="T16" fmla="*/ 351 w 686"/>
                <a:gd name="T17" fmla="*/ 487 h 688"/>
                <a:gd name="T18" fmla="*/ 364 w 686"/>
                <a:gd name="T19" fmla="*/ 493 h 688"/>
                <a:gd name="T20" fmla="*/ 374 w 686"/>
                <a:gd name="T21" fmla="*/ 503 h 688"/>
                <a:gd name="T22" fmla="*/ 379 w 686"/>
                <a:gd name="T23" fmla="*/ 517 h 688"/>
                <a:gd name="T24" fmla="*/ 379 w 686"/>
                <a:gd name="T25" fmla="*/ 531 h 688"/>
                <a:gd name="T26" fmla="*/ 374 w 686"/>
                <a:gd name="T27" fmla="*/ 545 h 688"/>
                <a:gd name="T28" fmla="*/ 364 w 686"/>
                <a:gd name="T29" fmla="*/ 554 h 688"/>
                <a:gd name="T30" fmla="*/ 351 w 686"/>
                <a:gd name="T31" fmla="*/ 561 h 688"/>
                <a:gd name="T32" fmla="*/ 328 w 686"/>
                <a:gd name="T33" fmla="*/ 180 h 688"/>
                <a:gd name="T34" fmla="*/ 329 w 686"/>
                <a:gd name="T35" fmla="*/ 175 h 688"/>
                <a:gd name="T36" fmla="*/ 332 w 686"/>
                <a:gd name="T37" fmla="*/ 169 h 688"/>
                <a:gd name="T38" fmla="*/ 338 w 686"/>
                <a:gd name="T39" fmla="*/ 166 h 688"/>
                <a:gd name="T40" fmla="*/ 343 w 686"/>
                <a:gd name="T41" fmla="*/ 165 h 688"/>
                <a:gd name="T42" fmla="*/ 348 w 686"/>
                <a:gd name="T43" fmla="*/ 166 h 688"/>
                <a:gd name="T44" fmla="*/ 354 w 686"/>
                <a:gd name="T45" fmla="*/ 169 h 688"/>
                <a:gd name="T46" fmla="*/ 357 w 686"/>
                <a:gd name="T47" fmla="*/ 175 h 688"/>
                <a:gd name="T48" fmla="*/ 358 w 686"/>
                <a:gd name="T49" fmla="*/ 180 h 688"/>
                <a:gd name="T50" fmla="*/ 358 w 686"/>
                <a:gd name="T51" fmla="*/ 423 h 688"/>
                <a:gd name="T52" fmla="*/ 356 w 686"/>
                <a:gd name="T53" fmla="*/ 428 h 688"/>
                <a:gd name="T54" fmla="*/ 352 w 686"/>
                <a:gd name="T55" fmla="*/ 431 h 688"/>
                <a:gd name="T56" fmla="*/ 346 w 686"/>
                <a:gd name="T57" fmla="*/ 433 h 688"/>
                <a:gd name="T58" fmla="*/ 340 w 686"/>
                <a:gd name="T59" fmla="*/ 433 h 688"/>
                <a:gd name="T60" fmla="*/ 334 w 686"/>
                <a:gd name="T61" fmla="*/ 431 h 688"/>
                <a:gd name="T62" fmla="*/ 330 w 686"/>
                <a:gd name="T63" fmla="*/ 428 h 688"/>
                <a:gd name="T64" fmla="*/ 328 w 686"/>
                <a:gd name="T65" fmla="*/ 423 h 688"/>
                <a:gd name="T66" fmla="*/ 328 w 686"/>
                <a:gd name="T67" fmla="*/ 180 h 688"/>
                <a:gd name="T68" fmla="*/ 354 w 686"/>
                <a:gd name="T69" fmla="*/ 4 h 688"/>
                <a:gd name="T70" fmla="*/ 348 w 686"/>
                <a:gd name="T71" fmla="*/ 1 h 688"/>
                <a:gd name="T72" fmla="*/ 343 w 686"/>
                <a:gd name="T73" fmla="*/ 0 h 688"/>
                <a:gd name="T74" fmla="*/ 338 w 686"/>
                <a:gd name="T75" fmla="*/ 1 h 688"/>
                <a:gd name="T76" fmla="*/ 332 w 686"/>
                <a:gd name="T77" fmla="*/ 4 h 688"/>
                <a:gd name="T78" fmla="*/ 2 w 686"/>
                <a:gd name="T79" fmla="*/ 336 h 688"/>
                <a:gd name="T80" fmla="*/ 0 w 686"/>
                <a:gd name="T81" fmla="*/ 341 h 688"/>
                <a:gd name="T82" fmla="*/ 0 w 686"/>
                <a:gd name="T83" fmla="*/ 348 h 688"/>
                <a:gd name="T84" fmla="*/ 2 w 686"/>
                <a:gd name="T85" fmla="*/ 353 h 688"/>
                <a:gd name="T86" fmla="*/ 332 w 686"/>
                <a:gd name="T87" fmla="*/ 684 h 688"/>
                <a:gd name="T88" fmla="*/ 338 w 686"/>
                <a:gd name="T89" fmla="*/ 687 h 688"/>
                <a:gd name="T90" fmla="*/ 343 w 686"/>
                <a:gd name="T91" fmla="*/ 688 h 688"/>
                <a:gd name="T92" fmla="*/ 348 w 686"/>
                <a:gd name="T93" fmla="*/ 687 h 688"/>
                <a:gd name="T94" fmla="*/ 354 w 686"/>
                <a:gd name="T95" fmla="*/ 684 h 688"/>
                <a:gd name="T96" fmla="*/ 684 w 686"/>
                <a:gd name="T97" fmla="*/ 353 h 688"/>
                <a:gd name="T98" fmla="*/ 686 w 686"/>
                <a:gd name="T99" fmla="*/ 348 h 688"/>
                <a:gd name="T100" fmla="*/ 686 w 686"/>
                <a:gd name="T101" fmla="*/ 341 h 688"/>
                <a:gd name="T102" fmla="*/ 684 w 686"/>
                <a:gd name="T103" fmla="*/ 336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86" h="688">
                  <a:moveTo>
                    <a:pt x="343" y="561"/>
                  </a:moveTo>
                  <a:lnTo>
                    <a:pt x="336" y="561"/>
                  </a:lnTo>
                  <a:lnTo>
                    <a:pt x="328" y="559"/>
                  </a:lnTo>
                  <a:lnTo>
                    <a:pt x="322" y="554"/>
                  </a:lnTo>
                  <a:lnTo>
                    <a:pt x="316" y="550"/>
                  </a:lnTo>
                  <a:lnTo>
                    <a:pt x="312" y="545"/>
                  </a:lnTo>
                  <a:lnTo>
                    <a:pt x="309" y="538"/>
                  </a:lnTo>
                  <a:lnTo>
                    <a:pt x="307" y="531"/>
                  </a:lnTo>
                  <a:lnTo>
                    <a:pt x="306" y="523"/>
                  </a:lnTo>
                  <a:lnTo>
                    <a:pt x="307" y="517"/>
                  </a:lnTo>
                  <a:lnTo>
                    <a:pt x="309" y="509"/>
                  </a:lnTo>
                  <a:lnTo>
                    <a:pt x="312" y="503"/>
                  </a:lnTo>
                  <a:lnTo>
                    <a:pt x="316" y="498"/>
                  </a:lnTo>
                  <a:lnTo>
                    <a:pt x="322" y="493"/>
                  </a:lnTo>
                  <a:lnTo>
                    <a:pt x="328" y="489"/>
                  </a:lnTo>
                  <a:lnTo>
                    <a:pt x="336" y="487"/>
                  </a:lnTo>
                  <a:lnTo>
                    <a:pt x="343" y="486"/>
                  </a:lnTo>
                  <a:lnTo>
                    <a:pt x="351" y="487"/>
                  </a:lnTo>
                  <a:lnTo>
                    <a:pt x="358" y="489"/>
                  </a:lnTo>
                  <a:lnTo>
                    <a:pt x="364" y="493"/>
                  </a:lnTo>
                  <a:lnTo>
                    <a:pt x="370" y="498"/>
                  </a:lnTo>
                  <a:lnTo>
                    <a:pt x="374" y="503"/>
                  </a:lnTo>
                  <a:lnTo>
                    <a:pt x="377" y="509"/>
                  </a:lnTo>
                  <a:lnTo>
                    <a:pt x="379" y="517"/>
                  </a:lnTo>
                  <a:lnTo>
                    <a:pt x="380" y="523"/>
                  </a:lnTo>
                  <a:lnTo>
                    <a:pt x="379" y="531"/>
                  </a:lnTo>
                  <a:lnTo>
                    <a:pt x="377" y="538"/>
                  </a:lnTo>
                  <a:lnTo>
                    <a:pt x="374" y="545"/>
                  </a:lnTo>
                  <a:lnTo>
                    <a:pt x="370" y="550"/>
                  </a:lnTo>
                  <a:lnTo>
                    <a:pt x="364" y="554"/>
                  </a:lnTo>
                  <a:lnTo>
                    <a:pt x="358" y="559"/>
                  </a:lnTo>
                  <a:lnTo>
                    <a:pt x="351" y="561"/>
                  </a:lnTo>
                  <a:lnTo>
                    <a:pt x="343" y="561"/>
                  </a:lnTo>
                  <a:close/>
                  <a:moveTo>
                    <a:pt x="328" y="180"/>
                  </a:moveTo>
                  <a:lnTo>
                    <a:pt x="328" y="177"/>
                  </a:lnTo>
                  <a:lnTo>
                    <a:pt x="329" y="175"/>
                  </a:lnTo>
                  <a:lnTo>
                    <a:pt x="330" y="171"/>
                  </a:lnTo>
                  <a:lnTo>
                    <a:pt x="332" y="169"/>
                  </a:lnTo>
                  <a:lnTo>
                    <a:pt x="334" y="167"/>
                  </a:lnTo>
                  <a:lnTo>
                    <a:pt x="338" y="166"/>
                  </a:lnTo>
                  <a:lnTo>
                    <a:pt x="340" y="165"/>
                  </a:lnTo>
                  <a:lnTo>
                    <a:pt x="343" y="165"/>
                  </a:lnTo>
                  <a:lnTo>
                    <a:pt x="346" y="165"/>
                  </a:lnTo>
                  <a:lnTo>
                    <a:pt x="348" y="166"/>
                  </a:lnTo>
                  <a:lnTo>
                    <a:pt x="352" y="167"/>
                  </a:lnTo>
                  <a:lnTo>
                    <a:pt x="354" y="169"/>
                  </a:lnTo>
                  <a:lnTo>
                    <a:pt x="356" y="171"/>
                  </a:lnTo>
                  <a:lnTo>
                    <a:pt x="357" y="175"/>
                  </a:lnTo>
                  <a:lnTo>
                    <a:pt x="358" y="177"/>
                  </a:lnTo>
                  <a:lnTo>
                    <a:pt x="358" y="180"/>
                  </a:lnTo>
                  <a:lnTo>
                    <a:pt x="358" y="420"/>
                  </a:lnTo>
                  <a:lnTo>
                    <a:pt x="358" y="423"/>
                  </a:lnTo>
                  <a:lnTo>
                    <a:pt x="357" y="425"/>
                  </a:lnTo>
                  <a:lnTo>
                    <a:pt x="356" y="428"/>
                  </a:lnTo>
                  <a:lnTo>
                    <a:pt x="354" y="430"/>
                  </a:lnTo>
                  <a:lnTo>
                    <a:pt x="352" y="431"/>
                  </a:lnTo>
                  <a:lnTo>
                    <a:pt x="348" y="432"/>
                  </a:lnTo>
                  <a:lnTo>
                    <a:pt x="346" y="433"/>
                  </a:lnTo>
                  <a:lnTo>
                    <a:pt x="343" y="433"/>
                  </a:lnTo>
                  <a:lnTo>
                    <a:pt x="340" y="433"/>
                  </a:lnTo>
                  <a:lnTo>
                    <a:pt x="338" y="432"/>
                  </a:lnTo>
                  <a:lnTo>
                    <a:pt x="334" y="431"/>
                  </a:lnTo>
                  <a:lnTo>
                    <a:pt x="332" y="430"/>
                  </a:lnTo>
                  <a:lnTo>
                    <a:pt x="330" y="428"/>
                  </a:lnTo>
                  <a:lnTo>
                    <a:pt x="329" y="425"/>
                  </a:lnTo>
                  <a:lnTo>
                    <a:pt x="328" y="423"/>
                  </a:lnTo>
                  <a:lnTo>
                    <a:pt x="328" y="420"/>
                  </a:lnTo>
                  <a:lnTo>
                    <a:pt x="328" y="180"/>
                  </a:lnTo>
                  <a:close/>
                  <a:moveTo>
                    <a:pt x="682" y="334"/>
                  </a:moveTo>
                  <a:lnTo>
                    <a:pt x="354" y="4"/>
                  </a:lnTo>
                  <a:lnTo>
                    <a:pt x="352" y="3"/>
                  </a:lnTo>
                  <a:lnTo>
                    <a:pt x="348" y="1"/>
                  </a:lnTo>
                  <a:lnTo>
                    <a:pt x="346" y="0"/>
                  </a:lnTo>
                  <a:lnTo>
                    <a:pt x="343" y="0"/>
                  </a:lnTo>
                  <a:lnTo>
                    <a:pt x="340" y="0"/>
                  </a:lnTo>
                  <a:lnTo>
                    <a:pt x="338" y="1"/>
                  </a:lnTo>
                  <a:lnTo>
                    <a:pt x="334" y="3"/>
                  </a:lnTo>
                  <a:lnTo>
                    <a:pt x="332" y="4"/>
                  </a:lnTo>
                  <a:lnTo>
                    <a:pt x="4" y="334"/>
                  </a:lnTo>
                  <a:lnTo>
                    <a:pt x="2" y="336"/>
                  </a:lnTo>
                  <a:lnTo>
                    <a:pt x="1" y="339"/>
                  </a:lnTo>
                  <a:lnTo>
                    <a:pt x="0" y="341"/>
                  </a:lnTo>
                  <a:lnTo>
                    <a:pt x="0" y="345"/>
                  </a:lnTo>
                  <a:lnTo>
                    <a:pt x="0" y="348"/>
                  </a:lnTo>
                  <a:lnTo>
                    <a:pt x="1" y="350"/>
                  </a:lnTo>
                  <a:lnTo>
                    <a:pt x="2" y="353"/>
                  </a:lnTo>
                  <a:lnTo>
                    <a:pt x="4" y="354"/>
                  </a:lnTo>
                  <a:lnTo>
                    <a:pt x="332" y="684"/>
                  </a:lnTo>
                  <a:lnTo>
                    <a:pt x="334" y="686"/>
                  </a:lnTo>
                  <a:lnTo>
                    <a:pt x="338" y="687"/>
                  </a:lnTo>
                  <a:lnTo>
                    <a:pt x="340" y="688"/>
                  </a:lnTo>
                  <a:lnTo>
                    <a:pt x="343" y="688"/>
                  </a:lnTo>
                  <a:lnTo>
                    <a:pt x="346" y="688"/>
                  </a:lnTo>
                  <a:lnTo>
                    <a:pt x="348" y="687"/>
                  </a:lnTo>
                  <a:lnTo>
                    <a:pt x="352" y="686"/>
                  </a:lnTo>
                  <a:lnTo>
                    <a:pt x="354" y="684"/>
                  </a:lnTo>
                  <a:lnTo>
                    <a:pt x="682" y="354"/>
                  </a:lnTo>
                  <a:lnTo>
                    <a:pt x="684" y="353"/>
                  </a:lnTo>
                  <a:lnTo>
                    <a:pt x="685" y="350"/>
                  </a:lnTo>
                  <a:lnTo>
                    <a:pt x="686" y="348"/>
                  </a:lnTo>
                  <a:lnTo>
                    <a:pt x="686" y="345"/>
                  </a:lnTo>
                  <a:lnTo>
                    <a:pt x="686" y="341"/>
                  </a:lnTo>
                  <a:lnTo>
                    <a:pt x="685" y="339"/>
                  </a:lnTo>
                  <a:lnTo>
                    <a:pt x="684" y="336"/>
                  </a:lnTo>
                  <a:lnTo>
                    <a:pt x="682" y="334"/>
                  </a:lnTo>
                  <a:close/>
                </a:path>
              </a:pathLst>
            </a:custGeom>
            <a:noFill/>
            <a:ln>
              <a:solidFill>
                <a:srgbClr val="597185"/>
              </a:solidFill>
            </a:ln>
            <a:effectLst>
              <a:outerShdw blurRad="25400" dist="38100" dir="2400000" algn="ctr" rotWithShape="0">
                <a:srgbClr val="000000">
                  <a:alpha val="10000"/>
                </a:srgbClr>
              </a:outerShdw>
            </a:effectLst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266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</p:grpSp>
      <p:sp>
        <p:nvSpPr>
          <p:cNvPr id="96" name="Freeform 23">
            <a:extLst>
              <a:ext uri="{FF2B5EF4-FFF2-40B4-BE49-F238E27FC236}">
                <a16:creationId xmlns:a16="http://schemas.microsoft.com/office/drawing/2014/main" xmlns="" id="{1E6CC82B-3CF3-4EB9-BA2E-9E595B48188A}"/>
              </a:ext>
            </a:extLst>
          </p:cNvPr>
          <p:cNvSpPr>
            <a:spLocks noEditPoints="1"/>
          </p:cNvSpPr>
          <p:nvPr/>
        </p:nvSpPr>
        <p:spPr bwMode="auto">
          <a:xfrm>
            <a:off x="2671710" y="2978772"/>
            <a:ext cx="302270" cy="252701"/>
          </a:xfrm>
          <a:custGeom>
            <a:avLst/>
            <a:gdLst>
              <a:gd name="T0" fmla="*/ 128 w 240"/>
              <a:gd name="T1" fmla="*/ 40 h 208"/>
              <a:gd name="T2" fmla="*/ 240 w 240"/>
              <a:gd name="T3" fmla="*/ 40 h 208"/>
              <a:gd name="T4" fmla="*/ 240 w 240"/>
              <a:gd name="T5" fmla="*/ 20 h 208"/>
              <a:gd name="T6" fmla="*/ 220 w 240"/>
              <a:gd name="T7" fmla="*/ 0 h 208"/>
              <a:gd name="T8" fmla="*/ 74 w 240"/>
              <a:gd name="T9" fmla="*/ 0 h 208"/>
              <a:gd name="T10" fmla="*/ 56 w 240"/>
              <a:gd name="T11" fmla="*/ 18 h 208"/>
              <a:gd name="T12" fmla="*/ 56 w 240"/>
              <a:gd name="T13" fmla="*/ 40 h 208"/>
              <a:gd name="T14" fmla="*/ 96 w 240"/>
              <a:gd name="T15" fmla="*/ 40 h 208"/>
              <a:gd name="T16" fmla="*/ 126 w 240"/>
              <a:gd name="T17" fmla="*/ 66 h 208"/>
              <a:gd name="T18" fmla="*/ 126 w 240"/>
              <a:gd name="T19" fmla="*/ 77 h 208"/>
              <a:gd name="T20" fmla="*/ 96 w 240"/>
              <a:gd name="T21" fmla="*/ 104 h 208"/>
              <a:gd name="T22" fmla="*/ 81 w 240"/>
              <a:gd name="T23" fmla="*/ 104 h 208"/>
              <a:gd name="T24" fmla="*/ 44 w 240"/>
              <a:gd name="T25" fmla="*/ 136 h 208"/>
              <a:gd name="T26" fmla="*/ 40 w 240"/>
              <a:gd name="T27" fmla="*/ 132 h 208"/>
              <a:gd name="T28" fmla="*/ 44 w 240"/>
              <a:gd name="T29" fmla="*/ 128 h 208"/>
              <a:gd name="T30" fmla="*/ 74 w 240"/>
              <a:gd name="T31" fmla="*/ 99 h 208"/>
              <a:gd name="T32" fmla="*/ 78 w 240"/>
              <a:gd name="T33" fmla="*/ 96 h 208"/>
              <a:gd name="T34" fmla="*/ 79 w 240"/>
              <a:gd name="T35" fmla="*/ 96 h 208"/>
              <a:gd name="T36" fmla="*/ 96 w 240"/>
              <a:gd name="T37" fmla="*/ 96 h 208"/>
              <a:gd name="T38" fmla="*/ 118 w 240"/>
              <a:gd name="T39" fmla="*/ 77 h 208"/>
              <a:gd name="T40" fmla="*/ 118 w 240"/>
              <a:gd name="T41" fmla="*/ 66 h 208"/>
              <a:gd name="T42" fmla="*/ 96 w 240"/>
              <a:gd name="T43" fmla="*/ 48 h 208"/>
              <a:gd name="T44" fmla="*/ 56 w 240"/>
              <a:gd name="T45" fmla="*/ 48 h 208"/>
              <a:gd name="T46" fmla="*/ 56 w 240"/>
              <a:gd name="T47" fmla="*/ 49 h 208"/>
              <a:gd name="T48" fmla="*/ 0 w 240"/>
              <a:gd name="T49" fmla="*/ 120 h 208"/>
              <a:gd name="T50" fmla="*/ 0 w 240"/>
              <a:gd name="T51" fmla="*/ 152 h 208"/>
              <a:gd name="T52" fmla="*/ 56 w 240"/>
              <a:gd name="T53" fmla="*/ 208 h 208"/>
              <a:gd name="T54" fmla="*/ 131 w 240"/>
              <a:gd name="T55" fmla="*/ 208 h 208"/>
              <a:gd name="T56" fmla="*/ 148 w 240"/>
              <a:gd name="T57" fmla="*/ 188 h 208"/>
              <a:gd name="T58" fmla="*/ 145 w 240"/>
              <a:gd name="T59" fmla="*/ 176 h 208"/>
              <a:gd name="T60" fmla="*/ 172 w 240"/>
              <a:gd name="T61" fmla="*/ 176 h 208"/>
              <a:gd name="T62" fmla="*/ 192 w 240"/>
              <a:gd name="T63" fmla="*/ 156 h 208"/>
              <a:gd name="T64" fmla="*/ 172 w 240"/>
              <a:gd name="T65" fmla="*/ 136 h 208"/>
              <a:gd name="T66" fmla="*/ 80 w 240"/>
              <a:gd name="T67" fmla="*/ 136 h 208"/>
              <a:gd name="T68" fmla="*/ 68 w 240"/>
              <a:gd name="T69" fmla="*/ 126 h 208"/>
              <a:gd name="T70" fmla="*/ 76 w 240"/>
              <a:gd name="T71" fmla="*/ 128 h 208"/>
              <a:gd name="T72" fmla="*/ 220 w 240"/>
              <a:gd name="T73" fmla="*/ 128 h 208"/>
              <a:gd name="T74" fmla="*/ 240 w 240"/>
              <a:gd name="T75" fmla="*/ 108 h 208"/>
              <a:gd name="T76" fmla="*/ 240 w 240"/>
              <a:gd name="T77" fmla="*/ 48 h 208"/>
              <a:gd name="T78" fmla="*/ 128 w 240"/>
              <a:gd name="T79" fmla="*/ 48 h 208"/>
              <a:gd name="T80" fmla="*/ 124 w 240"/>
              <a:gd name="T81" fmla="*/ 44 h 208"/>
              <a:gd name="T82" fmla="*/ 128 w 240"/>
              <a:gd name="T83" fmla="*/ 40 h 208"/>
              <a:gd name="T84" fmla="*/ 180 w 240"/>
              <a:gd name="T85" fmla="*/ 64 h 208"/>
              <a:gd name="T86" fmla="*/ 212 w 240"/>
              <a:gd name="T87" fmla="*/ 64 h 208"/>
              <a:gd name="T88" fmla="*/ 216 w 240"/>
              <a:gd name="T89" fmla="*/ 68 h 208"/>
              <a:gd name="T90" fmla="*/ 212 w 240"/>
              <a:gd name="T91" fmla="*/ 72 h 208"/>
              <a:gd name="T92" fmla="*/ 180 w 240"/>
              <a:gd name="T93" fmla="*/ 72 h 208"/>
              <a:gd name="T94" fmla="*/ 176 w 240"/>
              <a:gd name="T95" fmla="*/ 68 h 208"/>
              <a:gd name="T96" fmla="*/ 180 w 240"/>
              <a:gd name="T97" fmla="*/ 64 h 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40" h="208">
                <a:moveTo>
                  <a:pt x="128" y="40"/>
                </a:moveTo>
                <a:cubicBezTo>
                  <a:pt x="240" y="40"/>
                  <a:pt x="240" y="40"/>
                  <a:pt x="240" y="40"/>
                </a:cubicBezTo>
                <a:cubicBezTo>
                  <a:pt x="240" y="20"/>
                  <a:pt x="240" y="20"/>
                  <a:pt x="240" y="20"/>
                </a:cubicBezTo>
                <a:cubicBezTo>
                  <a:pt x="240" y="10"/>
                  <a:pt x="230" y="0"/>
                  <a:pt x="220" y="0"/>
                </a:cubicBezTo>
                <a:cubicBezTo>
                  <a:pt x="74" y="0"/>
                  <a:pt x="74" y="0"/>
                  <a:pt x="74" y="0"/>
                </a:cubicBezTo>
                <a:cubicBezTo>
                  <a:pt x="63" y="0"/>
                  <a:pt x="56" y="7"/>
                  <a:pt x="56" y="18"/>
                </a:cubicBezTo>
                <a:cubicBezTo>
                  <a:pt x="56" y="40"/>
                  <a:pt x="56" y="40"/>
                  <a:pt x="56" y="40"/>
                </a:cubicBezTo>
                <a:cubicBezTo>
                  <a:pt x="96" y="40"/>
                  <a:pt x="96" y="40"/>
                  <a:pt x="96" y="40"/>
                </a:cubicBezTo>
                <a:cubicBezTo>
                  <a:pt x="110" y="40"/>
                  <a:pt x="126" y="51"/>
                  <a:pt x="126" y="66"/>
                </a:cubicBezTo>
                <a:cubicBezTo>
                  <a:pt x="126" y="77"/>
                  <a:pt x="126" y="77"/>
                  <a:pt x="126" y="77"/>
                </a:cubicBezTo>
                <a:cubicBezTo>
                  <a:pt x="126" y="94"/>
                  <a:pt x="109" y="104"/>
                  <a:pt x="96" y="104"/>
                </a:cubicBezTo>
                <a:cubicBezTo>
                  <a:pt x="81" y="104"/>
                  <a:pt x="81" y="104"/>
                  <a:pt x="81" y="104"/>
                </a:cubicBezTo>
                <a:cubicBezTo>
                  <a:pt x="77" y="112"/>
                  <a:pt x="66" y="136"/>
                  <a:pt x="44" y="136"/>
                </a:cubicBezTo>
                <a:cubicBezTo>
                  <a:pt x="42" y="136"/>
                  <a:pt x="40" y="134"/>
                  <a:pt x="40" y="132"/>
                </a:cubicBezTo>
                <a:cubicBezTo>
                  <a:pt x="40" y="130"/>
                  <a:pt x="42" y="128"/>
                  <a:pt x="44" y="128"/>
                </a:cubicBezTo>
                <a:cubicBezTo>
                  <a:pt x="64" y="128"/>
                  <a:pt x="74" y="99"/>
                  <a:pt x="74" y="99"/>
                </a:cubicBezTo>
                <a:cubicBezTo>
                  <a:pt x="75" y="97"/>
                  <a:pt x="76" y="96"/>
                  <a:pt x="78" y="96"/>
                </a:cubicBezTo>
                <a:cubicBezTo>
                  <a:pt x="79" y="96"/>
                  <a:pt x="79" y="96"/>
                  <a:pt x="79" y="96"/>
                </a:cubicBezTo>
                <a:cubicBezTo>
                  <a:pt x="96" y="96"/>
                  <a:pt x="96" y="96"/>
                  <a:pt x="96" y="96"/>
                </a:cubicBezTo>
                <a:cubicBezTo>
                  <a:pt x="105" y="96"/>
                  <a:pt x="118" y="89"/>
                  <a:pt x="118" y="77"/>
                </a:cubicBezTo>
                <a:cubicBezTo>
                  <a:pt x="118" y="66"/>
                  <a:pt x="118" y="66"/>
                  <a:pt x="118" y="66"/>
                </a:cubicBezTo>
                <a:cubicBezTo>
                  <a:pt x="118" y="54"/>
                  <a:pt x="105" y="48"/>
                  <a:pt x="96" y="48"/>
                </a:cubicBezTo>
                <a:cubicBezTo>
                  <a:pt x="56" y="48"/>
                  <a:pt x="56" y="48"/>
                  <a:pt x="56" y="48"/>
                </a:cubicBezTo>
                <a:cubicBezTo>
                  <a:pt x="56" y="49"/>
                  <a:pt x="56" y="49"/>
                  <a:pt x="56" y="49"/>
                </a:cubicBezTo>
                <a:cubicBezTo>
                  <a:pt x="29" y="52"/>
                  <a:pt x="0" y="72"/>
                  <a:pt x="0" y="120"/>
                </a:cubicBezTo>
                <a:cubicBezTo>
                  <a:pt x="0" y="152"/>
                  <a:pt x="0" y="152"/>
                  <a:pt x="0" y="152"/>
                </a:cubicBezTo>
                <a:cubicBezTo>
                  <a:pt x="0" y="182"/>
                  <a:pt x="26" y="208"/>
                  <a:pt x="56" y="208"/>
                </a:cubicBezTo>
                <a:cubicBezTo>
                  <a:pt x="131" y="208"/>
                  <a:pt x="131" y="208"/>
                  <a:pt x="131" y="208"/>
                </a:cubicBezTo>
                <a:cubicBezTo>
                  <a:pt x="141" y="208"/>
                  <a:pt x="148" y="199"/>
                  <a:pt x="148" y="188"/>
                </a:cubicBezTo>
                <a:cubicBezTo>
                  <a:pt x="148" y="183"/>
                  <a:pt x="147" y="179"/>
                  <a:pt x="145" y="176"/>
                </a:cubicBezTo>
                <a:cubicBezTo>
                  <a:pt x="172" y="176"/>
                  <a:pt x="172" y="176"/>
                  <a:pt x="172" y="176"/>
                </a:cubicBezTo>
                <a:cubicBezTo>
                  <a:pt x="183" y="176"/>
                  <a:pt x="192" y="167"/>
                  <a:pt x="192" y="156"/>
                </a:cubicBezTo>
                <a:cubicBezTo>
                  <a:pt x="192" y="145"/>
                  <a:pt x="183" y="136"/>
                  <a:pt x="172" y="136"/>
                </a:cubicBezTo>
                <a:cubicBezTo>
                  <a:pt x="80" y="136"/>
                  <a:pt x="80" y="136"/>
                  <a:pt x="80" y="136"/>
                </a:cubicBezTo>
                <a:cubicBezTo>
                  <a:pt x="75" y="136"/>
                  <a:pt x="69" y="132"/>
                  <a:pt x="68" y="126"/>
                </a:cubicBezTo>
                <a:cubicBezTo>
                  <a:pt x="71" y="127"/>
                  <a:pt x="73" y="128"/>
                  <a:pt x="76" y="128"/>
                </a:cubicBezTo>
                <a:cubicBezTo>
                  <a:pt x="220" y="128"/>
                  <a:pt x="220" y="128"/>
                  <a:pt x="220" y="128"/>
                </a:cubicBezTo>
                <a:cubicBezTo>
                  <a:pt x="231" y="128"/>
                  <a:pt x="240" y="119"/>
                  <a:pt x="240" y="108"/>
                </a:cubicBezTo>
                <a:cubicBezTo>
                  <a:pt x="240" y="48"/>
                  <a:pt x="240" y="48"/>
                  <a:pt x="240" y="48"/>
                </a:cubicBezTo>
                <a:cubicBezTo>
                  <a:pt x="128" y="48"/>
                  <a:pt x="128" y="48"/>
                  <a:pt x="128" y="48"/>
                </a:cubicBezTo>
                <a:cubicBezTo>
                  <a:pt x="126" y="48"/>
                  <a:pt x="124" y="46"/>
                  <a:pt x="124" y="44"/>
                </a:cubicBezTo>
                <a:cubicBezTo>
                  <a:pt x="124" y="42"/>
                  <a:pt x="126" y="40"/>
                  <a:pt x="128" y="40"/>
                </a:cubicBezTo>
                <a:close/>
                <a:moveTo>
                  <a:pt x="180" y="64"/>
                </a:moveTo>
                <a:cubicBezTo>
                  <a:pt x="212" y="64"/>
                  <a:pt x="212" y="64"/>
                  <a:pt x="212" y="64"/>
                </a:cubicBezTo>
                <a:cubicBezTo>
                  <a:pt x="214" y="64"/>
                  <a:pt x="216" y="66"/>
                  <a:pt x="216" y="68"/>
                </a:cubicBezTo>
                <a:cubicBezTo>
                  <a:pt x="216" y="70"/>
                  <a:pt x="214" y="72"/>
                  <a:pt x="212" y="72"/>
                </a:cubicBezTo>
                <a:cubicBezTo>
                  <a:pt x="180" y="72"/>
                  <a:pt x="180" y="72"/>
                  <a:pt x="180" y="72"/>
                </a:cubicBezTo>
                <a:cubicBezTo>
                  <a:pt x="178" y="72"/>
                  <a:pt x="176" y="70"/>
                  <a:pt x="176" y="68"/>
                </a:cubicBezTo>
                <a:cubicBezTo>
                  <a:pt x="176" y="66"/>
                  <a:pt x="178" y="64"/>
                  <a:pt x="180" y="64"/>
                </a:cubicBezTo>
                <a:close/>
              </a:path>
            </a:pathLst>
          </a:custGeom>
          <a:solidFill>
            <a:srgbClr val="A3B3C1"/>
          </a:solidFill>
          <a:ln>
            <a:noFill/>
          </a:ln>
          <a:effectLst>
            <a:outerShdw blurRad="25400" dist="38100" dir="2400000" algn="ctr" rotWithShape="0">
              <a:srgbClr val="000000">
                <a:alpha val="10000"/>
              </a:srgbClr>
            </a:outerShdw>
          </a:effectLst>
        </p:spPr>
        <p:txBody>
          <a:bodyPr vert="horz" wrap="square" lIns="64294" tIns="32147" rIns="64294" bIns="32147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266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xmlns="" id="{62094E03-1767-491E-B275-1217261E32F3}"/>
              </a:ext>
            </a:extLst>
          </p:cNvPr>
          <p:cNvGrpSpPr/>
          <p:nvPr/>
        </p:nvGrpSpPr>
        <p:grpSpPr>
          <a:xfrm>
            <a:off x="540919" y="2953334"/>
            <a:ext cx="254765" cy="278846"/>
            <a:chOff x="6303585" y="3722996"/>
            <a:chExt cx="254000" cy="377825"/>
          </a:xfrm>
          <a:solidFill>
            <a:srgbClr val="A3B3C1"/>
          </a:solidFill>
          <a:effectLst>
            <a:outerShdw blurRad="25400" dist="38100" dir="2400000" algn="ctr" rotWithShape="0">
              <a:srgbClr val="000000">
                <a:alpha val="10000"/>
              </a:srgbClr>
            </a:outerShdw>
          </a:effectLst>
        </p:grpSpPr>
        <p:sp>
          <p:nvSpPr>
            <p:cNvPr id="98" name="Freeform 10">
              <a:extLst>
                <a:ext uri="{FF2B5EF4-FFF2-40B4-BE49-F238E27FC236}">
                  <a16:creationId xmlns:a16="http://schemas.microsoft.com/office/drawing/2014/main" xmlns="" id="{5E30F500-9274-4357-A1EF-663D15CAF57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2636" y="3819833"/>
              <a:ext cx="230188" cy="280988"/>
            </a:xfrm>
            <a:custGeom>
              <a:avLst/>
              <a:gdLst>
                <a:gd name="T0" fmla="*/ 128 w 142"/>
                <a:gd name="T1" fmla="*/ 91 h 176"/>
                <a:gd name="T2" fmla="*/ 82 w 142"/>
                <a:gd name="T3" fmla="*/ 77 h 176"/>
                <a:gd name="T4" fmla="*/ 82 w 142"/>
                <a:gd name="T5" fmla="*/ 18 h 176"/>
                <a:gd name="T6" fmla="*/ 64 w 142"/>
                <a:gd name="T7" fmla="*/ 0 h 176"/>
                <a:gd name="T8" fmla="*/ 46 w 142"/>
                <a:gd name="T9" fmla="*/ 18 h 176"/>
                <a:gd name="T10" fmla="*/ 46 w 142"/>
                <a:gd name="T11" fmla="*/ 119 h 176"/>
                <a:gd name="T12" fmla="*/ 11 w 142"/>
                <a:gd name="T13" fmla="*/ 91 h 176"/>
                <a:gd name="T14" fmla="*/ 3 w 142"/>
                <a:gd name="T15" fmla="*/ 96 h 176"/>
                <a:gd name="T16" fmla="*/ 4 w 142"/>
                <a:gd name="T17" fmla="*/ 115 h 176"/>
                <a:gd name="T18" fmla="*/ 47 w 142"/>
                <a:gd name="T19" fmla="*/ 176 h 176"/>
                <a:gd name="T20" fmla="*/ 130 w 142"/>
                <a:gd name="T21" fmla="*/ 176 h 176"/>
                <a:gd name="T22" fmla="*/ 139 w 142"/>
                <a:gd name="T23" fmla="*/ 119 h 176"/>
                <a:gd name="T24" fmla="*/ 128 w 142"/>
                <a:gd name="T25" fmla="*/ 91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2" h="176">
                  <a:moveTo>
                    <a:pt x="128" y="91"/>
                  </a:moveTo>
                  <a:cubicBezTo>
                    <a:pt x="82" y="77"/>
                    <a:pt x="82" y="77"/>
                    <a:pt x="82" y="77"/>
                  </a:cubicBezTo>
                  <a:cubicBezTo>
                    <a:pt x="82" y="18"/>
                    <a:pt x="82" y="18"/>
                    <a:pt x="82" y="18"/>
                  </a:cubicBezTo>
                  <a:cubicBezTo>
                    <a:pt x="82" y="9"/>
                    <a:pt x="73" y="0"/>
                    <a:pt x="64" y="0"/>
                  </a:cubicBezTo>
                  <a:cubicBezTo>
                    <a:pt x="55" y="0"/>
                    <a:pt x="46" y="9"/>
                    <a:pt x="46" y="18"/>
                  </a:cubicBezTo>
                  <a:cubicBezTo>
                    <a:pt x="46" y="119"/>
                    <a:pt x="46" y="119"/>
                    <a:pt x="46" y="119"/>
                  </a:cubicBezTo>
                  <a:cubicBezTo>
                    <a:pt x="29" y="94"/>
                    <a:pt x="22" y="91"/>
                    <a:pt x="11" y="91"/>
                  </a:cubicBezTo>
                  <a:cubicBezTo>
                    <a:pt x="8" y="91"/>
                    <a:pt x="4" y="93"/>
                    <a:pt x="3" y="96"/>
                  </a:cubicBezTo>
                  <a:cubicBezTo>
                    <a:pt x="0" y="102"/>
                    <a:pt x="1" y="110"/>
                    <a:pt x="4" y="115"/>
                  </a:cubicBezTo>
                  <a:cubicBezTo>
                    <a:pt x="47" y="176"/>
                    <a:pt x="47" y="176"/>
                    <a:pt x="47" y="176"/>
                  </a:cubicBezTo>
                  <a:cubicBezTo>
                    <a:pt x="130" y="176"/>
                    <a:pt x="130" y="176"/>
                    <a:pt x="130" y="176"/>
                  </a:cubicBezTo>
                  <a:cubicBezTo>
                    <a:pt x="139" y="119"/>
                    <a:pt x="139" y="119"/>
                    <a:pt x="139" y="119"/>
                  </a:cubicBezTo>
                  <a:cubicBezTo>
                    <a:pt x="142" y="108"/>
                    <a:pt x="139" y="95"/>
                    <a:pt x="128" y="9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844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99" name="Freeform 11">
              <a:extLst>
                <a:ext uri="{FF2B5EF4-FFF2-40B4-BE49-F238E27FC236}">
                  <a16:creationId xmlns:a16="http://schemas.microsoft.com/office/drawing/2014/main" xmlns="" id="{E7E00802-D797-46CF-851A-6B4763535E1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3585" y="3722996"/>
              <a:ext cx="254000" cy="219075"/>
            </a:xfrm>
            <a:custGeom>
              <a:avLst/>
              <a:gdLst>
                <a:gd name="T0" fmla="*/ 34 w 157"/>
                <a:gd name="T1" fmla="*/ 134 h 137"/>
                <a:gd name="T2" fmla="*/ 34 w 157"/>
                <a:gd name="T3" fmla="*/ 123 h 137"/>
                <a:gd name="T4" fmla="*/ 16 w 157"/>
                <a:gd name="T5" fmla="*/ 78 h 137"/>
                <a:gd name="T6" fmla="*/ 34 w 157"/>
                <a:gd name="T7" fmla="*/ 34 h 137"/>
                <a:gd name="T8" fmla="*/ 79 w 157"/>
                <a:gd name="T9" fmla="*/ 16 h 137"/>
                <a:gd name="T10" fmla="*/ 123 w 157"/>
                <a:gd name="T11" fmla="*/ 34 h 137"/>
                <a:gd name="T12" fmla="*/ 141 w 157"/>
                <a:gd name="T13" fmla="*/ 78 h 137"/>
                <a:gd name="T14" fmla="*/ 123 w 157"/>
                <a:gd name="T15" fmla="*/ 123 h 137"/>
                <a:gd name="T16" fmla="*/ 123 w 157"/>
                <a:gd name="T17" fmla="*/ 134 h 137"/>
                <a:gd name="T18" fmla="*/ 129 w 157"/>
                <a:gd name="T19" fmla="*/ 136 h 137"/>
                <a:gd name="T20" fmla="*/ 134 w 157"/>
                <a:gd name="T21" fmla="*/ 134 h 137"/>
                <a:gd name="T22" fmla="*/ 157 w 157"/>
                <a:gd name="T23" fmla="*/ 78 h 137"/>
                <a:gd name="T24" fmla="*/ 134 w 157"/>
                <a:gd name="T25" fmla="*/ 23 h 137"/>
                <a:gd name="T26" fmla="*/ 79 w 157"/>
                <a:gd name="T27" fmla="*/ 0 h 137"/>
                <a:gd name="T28" fmla="*/ 79 w 157"/>
                <a:gd name="T29" fmla="*/ 0 h 137"/>
                <a:gd name="T30" fmla="*/ 23 w 157"/>
                <a:gd name="T31" fmla="*/ 23 h 137"/>
                <a:gd name="T32" fmla="*/ 0 w 157"/>
                <a:gd name="T33" fmla="*/ 78 h 137"/>
                <a:gd name="T34" fmla="*/ 23 w 157"/>
                <a:gd name="T35" fmla="*/ 134 h 137"/>
                <a:gd name="T36" fmla="*/ 34 w 157"/>
                <a:gd name="T37" fmla="*/ 134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7" h="137">
                  <a:moveTo>
                    <a:pt x="34" y="134"/>
                  </a:moveTo>
                  <a:cubicBezTo>
                    <a:pt x="37" y="131"/>
                    <a:pt x="37" y="126"/>
                    <a:pt x="34" y="123"/>
                  </a:cubicBezTo>
                  <a:cubicBezTo>
                    <a:pt x="23" y="111"/>
                    <a:pt x="16" y="95"/>
                    <a:pt x="16" y="78"/>
                  </a:cubicBezTo>
                  <a:cubicBezTo>
                    <a:pt x="16" y="62"/>
                    <a:pt x="23" y="46"/>
                    <a:pt x="34" y="34"/>
                  </a:cubicBezTo>
                  <a:cubicBezTo>
                    <a:pt x="46" y="22"/>
                    <a:pt x="62" y="16"/>
                    <a:pt x="79" y="16"/>
                  </a:cubicBezTo>
                  <a:cubicBezTo>
                    <a:pt x="95" y="16"/>
                    <a:pt x="111" y="22"/>
                    <a:pt x="123" y="34"/>
                  </a:cubicBezTo>
                  <a:cubicBezTo>
                    <a:pt x="135" y="46"/>
                    <a:pt x="141" y="62"/>
                    <a:pt x="141" y="78"/>
                  </a:cubicBezTo>
                  <a:cubicBezTo>
                    <a:pt x="141" y="95"/>
                    <a:pt x="135" y="111"/>
                    <a:pt x="123" y="123"/>
                  </a:cubicBezTo>
                  <a:cubicBezTo>
                    <a:pt x="120" y="126"/>
                    <a:pt x="120" y="131"/>
                    <a:pt x="123" y="134"/>
                  </a:cubicBezTo>
                  <a:cubicBezTo>
                    <a:pt x="124" y="135"/>
                    <a:pt x="126" y="136"/>
                    <a:pt x="129" y="136"/>
                  </a:cubicBezTo>
                  <a:cubicBezTo>
                    <a:pt x="131" y="136"/>
                    <a:pt x="133" y="135"/>
                    <a:pt x="134" y="134"/>
                  </a:cubicBezTo>
                  <a:cubicBezTo>
                    <a:pt x="149" y="119"/>
                    <a:pt x="157" y="99"/>
                    <a:pt x="157" y="78"/>
                  </a:cubicBezTo>
                  <a:cubicBezTo>
                    <a:pt x="157" y="57"/>
                    <a:pt x="149" y="38"/>
                    <a:pt x="134" y="23"/>
                  </a:cubicBezTo>
                  <a:cubicBezTo>
                    <a:pt x="119" y="8"/>
                    <a:pt x="100" y="0"/>
                    <a:pt x="79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58" y="0"/>
                    <a:pt x="38" y="8"/>
                    <a:pt x="23" y="23"/>
                  </a:cubicBezTo>
                  <a:cubicBezTo>
                    <a:pt x="8" y="38"/>
                    <a:pt x="0" y="57"/>
                    <a:pt x="0" y="78"/>
                  </a:cubicBezTo>
                  <a:cubicBezTo>
                    <a:pt x="0" y="99"/>
                    <a:pt x="8" y="119"/>
                    <a:pt x="23" y="134"/>
                  </a:cubicBezTo>
                  <a:cubicBezTo>
                    <a:pt x="26" y="137"/>
                    <a:pt x="31" y="137"/>
                    <a:pt x="34" y="13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844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xmlns="" id="{AEE47980-CF79-4DC3-8FB3-865900F111CD}"/>
              </a:ext>
            </a:extLst>
          </p:cNvPr>
          <p:cNvGrpSpPr>
            <a:grpSpLocks noChangeAspect="1"/>
          </p:cNvGrpSpPr>
          <p:nvPr/>
        </p:nvGrpSpPr>
        <p:grpSpPr>
          <a:xfrm>
            <a:off x="4831327" y="2971679"/>
            <a:ext cx="207565" cy="272592"/>
            <a:chOff x="11066449" y="1360482"/>
            <a:chExt cx="220663" cy="287337"/>
          </a:xfrm>
          <a:solidFill>
            <a:srgbClr val="A3B3C1"/>
          </a:solidFill>
        </p:grpSpPr>
        <p:sp>
          <p:nvSpPr>
            <p:cNvPr id="101" name="Freeform 180">
              <a:extLst>
                <a:ext uri="{FF2B5EF4-FFF2-40B4-BE49-F238E27FC236}">
                  <a16:creationId xmlns:a16="http://schemas.microsoft.com/office/drawing/2014/main" xmlns="" id="{7C736F33-6B32-4E41-8947-91F8980F69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066449" y="1360482"/>
              <a:ext cx="220663" cy="287337"/>
            </a:xfrm>
            <a:custGeom>
              <a:avLst/>
              <a:gdLst>
                <a:gd name="T0" fmla="*/ 30 w 691"/>
                <a:gd name="T1" fmla="*/ 871 h 901"/>
                <a:gd name="T2" fmla="*/ 30 w 691"/>
                <a:gd name="T3" fmla="*/ 30 h 901"/>
                <a:gd name="T4" fmla="*/ 421 w 691"/>
                <a:gd name="T5" fmla="*/ 30 h 901"/>
                <a:gd name="T6" fmla="*/ 421 w 691"/>
                <a:gd name="T7" fmla="*/ 254 h 901"/>
                <a:gd name="T8" fmla="*/ 421 w 691"/>
                <a:gd name="T9" fmla="*/ 258 h 901"/>
                <a:gd name="T10" fmla="*/ 422 w 691"/>
                <a:gd name="T11" fmla="*/ 261 h 901"/>
                <a:gd name="T12" fmla="*/ 423 w 691"/>
                <a:gd name="T13" fmla="*/ 263 h 901"/>
                <a:gd name="T14" fmla="*/ 425 w 691"/>
                <a:gd name="T15" fmla="*/ 265 h 901"/>
                <a:gd name="T16" fmla="*/ 427 w 691"/>
                <a:gd name="T17" fmla="*/ 267 h 901"/>
                <a:gd name="T18" fmla="*/ 429 w 691"/>
                <a:gd name="T19" fmla="*/ 268 h 901"/>
                <a:gd name="T20" fmla="*/ 432 w 691"/>
                <a:gd name="T21" fmla="*/ 269 h 901"/>
                <a:gd name="T22" fmla="*/ 436 w 691"/>
                <a:gd name="T23" fmla="*/ 269 h 901"/>
                <a:gd name="T24" fmla="*/ 660 w 691"/>
                <a:gd name="T25" fmla="*/ 269 h 901"/>
                <a:gd name="T26" fmla="*/ 660 w 691"/>
                <a:gd name="T27" fmla="*/ 871 h 901"/>
                <a:gd name="T28" fmla="*/ 30 w 691"/>
                <a:gd name="T29" fmla="*/ 871 h 901"/>
                <a:gd name="T30" fmla="*/ 450 w 691"/>
                <a:gd name="T31" fmla="*/ 52 h 901"/>
                <a:gd name="T32" fmla="*/ 640 w 691"/>
                <a:gd name="T33" fmla="*/ 239 h 901"/>
                <a:gd name="T34" fmla="*/ 450 w 691"/>
                <a:gd name="T35" fmla="*/ 239 h 901"/>
                <a:gd name="T36" fmla="*/ 450 w 691"/>
                <a:gd name="T37" fmla="*/ 52 h 901"/>
                <a:gd name="T38" fmla="*/ 686 w 691"/>
                <a:gd name="T39" fmla="*/ 244 h 901"/>
                <a:gd name="T40" fmla="*/ 446 w 691"/>
                <a:gd name="T41" fmla="*/ 4 h 901"/>
                <a:gd name="T42" fmla="*/ 444 w 691"/>
                <a:gd name="T43" fmla="*/ 2 h 901"/>
                <a:gd name="T44" fmla="*/ 441 w 691"/>
                <a:gd name="T45" fmla="*/ 1 h 901"/>
                <a:gd name="T46" fmla="*/ 439 w 691"/>
                <a:gd name="T47" fmla="*/ 0 h 901"/>
                <a:gd name="T48" fmla="*/ 436 w 691"/>
                <a:gd name="T49" fmla="*/ 0 h 901"/>
                <a:gd name="T50" fmla="*/ 15 w 691"/>
                <a:gd name="T51" fmla="*/ 0 h 901"/>
                <a:gd name="T52" fmla="*/ 12 w 691"/>
                <a:gd name="T53" fmla="*/ 0 h 901"/>
                <a:gd name="T54" fmla="*/ 9 w 691"/>
                <a:gd name="T55" fmla="*/ 1 h 901"/>
                <a:gd name="T56" fmla="*/ 6 w 691"/>
                <a:gd name="T57" fmla="*/ 2 h 901"/>
                <a:gd name="T58" fmla="*/ 4 w 691"/>
                <a:gd name="T59" fmla="*/ 4 h 901"/>
                <a:gd name="T60" fmla="*/ 2 w 691"/>
                <a:gd name="T61" fmla="*/ 6 h 901"/>
                <a:gd name="T62" fmla="*/ 1 w 691"/>
                <a:gd name="T63" fmla="*/ 9 h 901"/>
                <a:gd name="T64" fmla="*/ 0 w 691"/>
                <a:gd name="T65" fmla="*/ 11 h 901"/>
                <a:gd name="T66" fmla="*/ 0 w 691"/>
                <a:gd name="T67" fmla="*/ 15 h 901"/>
                <a:gd name="T68" fmla="*/ 0 w 691"/>
                <a:gd name="T69" fmla="*/ 886 h 901"/>
                <a:gd name="T70" fmla="*/ 0 w 691"/>
                <a:gd name="T71" fmla="*/ 889 h 901"/>
                <a:gd name="T72" fmla="*/ 1 w 691"/>
                <a:gd name="T73" fmla="*/ 891 h 901"/>
                <a:gd name="T74" fmla="*/ 2 w 691"/>
                <a:gd name="T75" fmla="*/ 894 h 901"/>
                <a:gd name="T76" fmla="*/ 4 w 691"/>
                <a:gd name="T77" fmla="*/ 897 h 901"/>
                <a:gd name="T78" fmla="*/ 6 w 691"/>
                <a:gd name="T79" fmla="*/ 898 h 901"/>
                <a:gd name="T80" fmla="*/ 9 w 691"/>
                <a:gd name="T81" fmla="*/ 900 h 901"/>
                <a:gd name="T82" fmla="*/ 12 w 691"/>
                <a:gd name="T83" fmla="*/ 900 h 901"/>
                <a:gd name="T84" fmla="*/ 15 w 691"/>
                <a:gd name="T85" fmla="*/ 901 h 901"/>
                <a:gd name="T86" fmla="*/ 676 w 691"/>
                <a:gd name="T87" fmla="*/ 901 h 901"/>
                <a:gd name="T88" fmla="*/ 678 w 691"/>
                <a:gd name="T89" fmla="*/ 900 h 901"/>
                <a:gd name="T90" fmla="*/ 682 w 691"/>
                <a:gd name="T91" fmla="*/ 900 h 901"/>
                <a:gd name="T92" fmla="*/ 684 w 691"/>
                <a:gd name="T93" fmla="*/ 898 h 901"/>
                <a:gd name="T94" fmla="*/ 686 w 691"/>
                <a:gd name="T95" fmla="*/ 897 h 901"/>
                <a:gd name="T96" fmla="*/ 688 w 691"/>
                <a:gd name="T97" fmla="*/ 894 h 901"/>
                <a:gd name="T98" fmla="*/ 689 w 691"/>
                <a:gd name="T99" fmla="*/ 891 h 901"/>
                <a:gd name="T100" fmla="*/ 690 w 691"/>
                <a:gd name="T101" fmla="*/ 889 h 901"/>
                <a:gd name="T102" fmla="*/ 691 w 691"/>
                <a:gd name="T103" fmla="*/ 886 h 901"/>
                <a:gd name="T104" fmla="*/ 691 w 691"/>
                <a:gd name="T105" fmla="*/ 254 h 901"/>
                <a:gd name="T106" fmla="*/ 689 w 691"/>
                <a:gd name="T107" fmla="*/ 249 h 901"/>
                <a:gd name="T108" fmla="*/ 686 w 691"/>
                <a:gd name="T109" fmla="*/ 244 h 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91" h="901">
                  <a:moveTo>
                    <a:pt x="30" y="871"/>
                  </a:moveTo>
                  <a:lnTo>
                    <a:pt x="30" y="30"/>
                  </a:lnTo>
                  <a:lnTo>
                    <a:pt x="421" y="30"/>
                  </a:lnTo>
                  <a:lnTo>
                    <a:pt x="421" y="254"/>
                  </a:lnTo>
                  <a:lnTo>
                    <a:pt x="421" y="258"/>
                  </a:lnTo>
                  <a:lnTo>
                    <a:pt x="422" y="261"/>
                  </a:lnTo>
                  <a:lnTo>
                    <a:pt x="423" y="263"/>
                  </a:lnTo>
                  <a:lnTo>
                    <a:pt x="425" y="265"/>
                  </a:lnTo>
                  <a:lnTo>
                    <a:pt x="427" y="267"/>
                  </a:lnTo>
                  <a:lnTo>
                    <a:pt x="429" y="268"/>
                  </a:lnTo>
                  <a:lnTo>
                    <a:pt x="432" y="269"/>
                  </a:lnTo>
                  <a:lnTo>
                    <a:pt x="436" y="269"/>
                  </a:lnTo>
                  <a:lnTo>
                    <a:pt x="660" y="269"/>
                  </a:lnTo>
                  <a:lnTo>
                    <a:pt x="660" y="871"/>
                  </a:lnTo>
                  <a:lnTo>
                    <a:pt x="30" y="871"/>
                  </a:lnTo>
                  <a:close/>
                  <a:moveTo>
                    <a:pt x="450" y="52"/>
                  </a:moveTo>
                  <a:lnTo>
                    <a:pt x="640" y="239"/>
                  </a:lnTo>
                  <a:lnTo>
                    <a:pt x="450" y="239"/>
                  </a:lnTo>
                  <a:lnTo>
                    <a:pt x="450" y="52"/>
                  </a:lnTo>
                  <a:close/>
                  <a:moveTo>
                    <a:pt x="686" y="244"/>
                  </a:moveTo>
                  <a:lnTo>
                    <a:pt x="446" y="4"/>
                  </a:lnTo>
                  <a:lnTo>
                    <a:pt x="444" y="2"/>
                  </a:lnTo>
                  <a:lnTo>
                    <a:pt x="441" y="1"/>
                  </a:lnTo>
                  <a:lnTo>
                    <a:pt x="439" y="0"/>
                  </a:lnTo>
                  <a:lnTo>
                    <a:pt x="436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6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1" y="9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0" y="886"/>
                  </a:lnTo>
                  <a:lnTo>
                    <a:pt x="0" y="889"/>
                  </a:lnTo>
                  <a:lnTo>
                    <a:pt x="1" y="891"/>
                  </a:lnTo>
                  <a:lnTo>
                    <a:pt x="2" y="894"/>
                  </a:lnTo>
                  <a:lnTo>
                    <a:pt x="4" y="897"/>
                  </a:lnTo>
                  <a:lnTo>
                    <a:pt x="6" y="898"/>
                  </a:lnTo>
                  <a:lnTo>
                    <a:pt x="9" y="900"/>
                  </a:lnTo>
                  <a:lnTo>
                    <a:pt x="12" y="900"/>
                  </a:lnTo>
                  <a:lnTo>
                    <a:pt x="15" y="901"/>
                  </a:lnTo>
                  <a:lnTo>
                    <a:pt x="676" y="901"/>
                  </a:lnTo>
                  <a:lnTo>
                    <a:pt x="678" y="900"/>
                  </a:lnTo>
                  <a:lnTo>
                    <a:pt x="682" y="900"/>
                  </a:lnTo>
                  <a:lnTo>
                    <a:pt x="684" y="898"/>
                  </a:lnTo>
                  <a:lnTo>
                    <a:pt x="686" y="897"/>
                  </a:lnTo>
                  <a:lnTo>
                    <a:pt x="688" y="894"/>
                  </a:lnTo>
                  <a:lnTo>
                    <a:pt x="689" y="891"/>
                  </a:lnTo>
                  <a:lnTo>
                    <a:pt x="690" y="889"/>
                  </a:lnTo>
                  <a:lnTo>
                    <a:pt x="691" y="886"/>
                  </a:lnTo>
                  <a:lnTo>
                    <a:pt x="691" y="254"/>
                  </a:lnTo>
                  <a:lnTo>
                    <a:pt x="689" y="249"/>
                  </a:lnTo>
                  <a:lnTo>
                    <a:pt x="686" y="244"/>
                  </a:lnTo>
                  <a:close/>
                </a:path>
              </a:pathLst>
            </a:custGeom>
            <a:grpFill/>
            <a:ln w="9525">
              <a:solidFill>
                <a:srgbClr val="A3B3C1"/>
              </a:solidFill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266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102" name="Freeform 181">
              <a:extLst>
                <a:ext uri="{FF2B5EF4-FFF2-40B4-BE49-F238E27FC236}">
                  <a16:creationId xmlns:a16="http://schemas.microsoft.com/office/drawing/2014/main" xmlns="" id="{D20BE460-FA09-4274-A4CE-AD8F06BDC3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0749" y="1474781"/>
              <a:ext cx="57150" cy="9525"/>
            </a:xfrm>
            <a:custGeom>
              <a:avLst/>
              <a:gdLst>
                <a:gd name="T0" fmla="*/ 167 w 182"/>
                <a:gd name="T1" fmla="*/ 0 h 31"/>
                <a:gd name="T2" fmla="*/ 15 w 182"/>
                <a:gd name="T3" fmla="*/ 0 h 31"/>
                <a:gd name="T4" fmla="*/ 13 w 182"/>
                <a:gd name="T5" fmla="*/ 1 h 31"/>
                <a:gd name="T6" fmla="*/ 10 w 182"/>
                <a:gd name="T7" fmla="*/ 2 h 31"/>
                <a:gd name="T8" fmla="*/ 8 w 182"/>
                <a:gd name="T9" fmla="*/ 3 h 31"/>
                <a:gd name="T10" fmla="*/ 5 w 182"/>
                <a:gd name="T11" fmla="*/ 6 h 31"/>
                <a:gd name="T12" fmla="*/ 4 w 182"/>
                <a:gd name="T13" fmla="*/ 8 h 31"/>
                <a:gd name="T14" fmla="*/ 1 w 182"/>
                <a:gd name="T15" fmla="*/ 10 h 31"/>
                <a:gd name="T16" fmla="*/ 1 w 182"/>
                <a:gd name="T17" fmla="*/ 13 h 31"/>
                <a:gd name="T18" fmla="*/ 0 w 182"/>
                <a:gd name="T19" fmla="*/ 15 h 31"/>
                <a:gd name="T20" fmla="*/ 1 w 182"/>
                <a:gd name="T21" fmla="*/ 20 h 31"/>
                <a:gd name="T22" fmla="*/ 1 w 182"/>
                <a:gd name="T23" fmla="*/ 22 h 31"/>
                <a:gd name="T24" fmla="*/ 4 w 182"/>
                <a:gd name="T25" fmla="*/ 25 h 31"/>
                <a:gd name="T26" fmla="*/ 5 w 182"/>
                <a:gd name="T27" fmla="*/ 27 h 31"/>
                <a:gd name="T28" fmla="*/ 8 w 182"/>
                <a:gd name="T29" fmla="*/ 28 h 31"/>
                <a:gd name="T30" fmla="*/ 10 w 182"/>
                <a:gd name="T31" fmla="*/ 30 h 31"/>
                <a:gd name="T32" fmla="*/ 13 w 182"/>
                <a:gd name="T33" fmla="*/ 30 h 31"/>
                <a:gd name="T34" fmla="*/ 15 w 182"/>
                <a:gd name="T35" fmla="*/ 31 h 31"/>
                <a:gd name="T36" fmla="*/ 167 w 182"/>
                <a:gd name="T37" fmla="*/ 31 h 31"/>
                <a:gd name="T38" fmla="*/ 171 w 182"/>
                <a:gd name="T39" fmla="*/ 30 h 31"/>
                <a:gd name="T40" fmla="*/ 173 w 182"/>
                <a:gd name="T41" fmla="*/ 30 h 31"/>
                <a:gd name="T42" fmla="*/ 176 w 182"/>
                <a:gd name="T43" fmla="*/ 28 h 31"/>
                <a:gd name="T44" fmla="*/ 178 w 182"/>
                <a:gd name="T45" fmla="*/ 27 h 31"/>
                <a:gd name="T46" fmla="*/ 180 w 182"/>
                <a:gd name="T47" fmla="*/ 25 h 31"/>
                <a:gd name="T48" fmla="*/ 181 w 182"/>
                <a:gd name="T49" fmla="*/ 22 h 31"/>
                <a:gd name="T50" fmla="*/ 182 w 182"/>
                <a:gd name="T51" fmla="*/ 20 h 31"/>
                <a:gd name="T52" fmla="*/ 182 w 182"/>
                <a:gd name="T53" fmla="*/ 15 h 31"/>
                <a:gd name="T54" fmla="*/ 182 w 182"/>
                <a:gd name="T55" fmla="*/ 13 h 31"/>
                <a:gd name="T56" fmla="*/ 181 w 182"/>
                <a:gd name="T57" fmla="*/ 10 h 31"/>
                <a:gd name="T58" fmla="*/ 180 w 182"/>
                <a:gd name="T59" fmla="*/ 8 h 31"/>
                <a:gd name="T60" fmla="*/ 178 w 182"/>
                <a:gd name="T61" fmla="*/ 6 h 31"/>
                <a:gd name="T62" fmla="*/ 176 w 182"/>
                <a:gd name="T63" fmla="*/ 3 h 31"/>
                <a:gd name="T64" fmla="*/ 173 w 182"/>
                <a:gd name="T65" fmla="*/ 2 h 31"/>
                <a:gd name="T66" fmla="*/ 171 w 182"/>
                <a:gd name="T67" fmla="*/ 1 h 31"/>
                <a:gd name="T68" fmla="*/ 167 w 182"/>
                <a:gd name="T6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2" h="31">
                  <a:moveTo>
                    <a:pt x="167" y="0"/>
                  </a:moveTo>
                  <a:lnTo>
                    <a:pt x="15" y="0"/>
                  </a:lnTo>
                  <a:lnTo>
                    <a:pt x="13" y="1"/>
                  </a:lnTo>
                  <a:lnTo>
                    <a:pt x="10" y="2"/>
                  </a:lnTo>
                  <a:lnTo>
                    <a:pt x="8" y="3"/>
                  </a:lnTo>
                  <a:lnTo>
                    <a:pt x="5" y="6"/>
                  </a:lnTo>
                  <a:lnTo>
                    <a:pt x="4" y="8"/>
                  </a:lnTo>
                  <a:lnTo>
                    <a:pt x="1" y="10"/>
                  </a:lnTo>
                  <a:lnTo>
                    <a:pt x="1" y="13"/>
                  </a:lnTo>
                  <a:lnTo>
                    <a:pt x="0" y="15"/>
                  </a:lnTo>
                  <a:lnTo>
                    <a:pt x="1" y="20"/>
                  </a:lnTo>
                  <a:lnTo>
                    <a:pt x="1" y="22"/>
                  </a:lnTo>
                  <a:lnTo>
                    <a:pt x="4" y="25"/>
                  </a:lnTo>
                  <a:lnTo>
                    <a:pt x="5" y="27"/>
                  </a:lnTo>
                  <a:lnTo>
                    <a:pt x="8" y="28"/>
                  </a:lnTo>
                  <a:lnTo>
                    <a:pt x="10" y="30"/>
                  </a:lnTo>
                  <a:lnTo>
                    <a:pt x="13" y="30"/>
                  </a:lnTo>
                  <a:lnTo>
                    <a:pt x="15" y="31"/>
                  </a:lnTo>
                  <a:lnTo>
                    <a:pt x="167" y="31"/>
                  </a:lnTo>
                  <a:lnTo>
                    <a:pt x="171" y="30"/>
                  </a:lnTo>
                  <a:lnTo>
                    <a:pt x="173" y="30"/>
                  </a:lnTo>
                  <a:lnTo>
                    <a:pt x="176" y="28"/>
                  </a:lnTo>
                  <a:lnTo>
                    <a:pt x="178" y="27"/>
                  </a:lnTo>
                  <a:lnTo>
                    <a:pt x="180" y="25"/>
                  </a:lnTo>
                  <a:lnTo>
                    <a:pt x="181" y="22"/>
                  </a:lnTo>
                  <a:lnTo>
                    <a:pt x="182" y="20"/>
                  </a:lnTo>
                  <a:lnTo>
                    <a:pt x="182" y="15"/>
                  </a:lnTo>
                  <a:lnTo>
                    <a:pt x="182" y="13"/>
                  </a:lnTo>
                  <a:lnTo>
                    <a:pt x="181" y="10"/>
                  </a:lnTo>
                  <a:lnTo>
                    <a:pt x="180" y="8"/>
                  </a:lnTo>
                  <a:lnTo>
                    <a:pt x="178" y="6"/>
                  </a:lnTo>
                  <a:lnTo>
                    <a:pt x="176" y="3"/>
                  </a:lnTo>
                  <a:lnTo>
                    <a:pt x="173" y="2"/>
                  </a:lnTo>
                  <a:lnTo>
                    <a:pt x="171" y="1"/>
                  </a:lnTo>
                  <a:lnTo>
                    <a:pt x="167" y="0"/>
                  </a:lnTo>
                  <a:close/>
                </a:path>
              </a:pathLst>
            </a:custGeom>
            <a:grpFill/>
            <a:ln w="9525">
              <a:solidFill>
                <a:srgbClr val="A3B3C1"/>
              </a:solidFill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266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103" name="Freeform 182">
              <a:extLst>
                <a:ext uri="{FF2B5EF4-FFF2-40B4-BE49-F238E27FC236}">
                  <a16:creationId xmlns:a16="http://schemas.microsoft.com/office/drawing/2014/main" xmlns="" id="{4CBCB0C9-A2A8-409D-944D-DECF93D36F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0749" y="1522406"/>
              <a:ext cx="57150" cy="9525"/>
            </a:xfrm>
            <a:custGeom>
              <a:avLst/>
              <a:gdLst>
                <a:gd name="T0" fmla="*/ 167 w 182"/>
                <a:gd name="T1" fmla="*/ 0 h 30"/>
                <a:gd name="T2" fmla="*/ 15 w 182"/>
                <a:gd name="T3" fmla="*/ 0 h 30"/>
                <a:gd name="T4" fmla="*/ 13 w 182"/>
                <a:gd name="T5" fmla="*/ 0 h 30"/>
                <a:gd name="T6" fmla="*/ 10 w 182"/>
                <a:gd name="T7" fmla="*/ 1 h 30"/>
                <a:gd name="T8" fmla="*/ 8 w 182"/>
                <a:gd name="T9" fmla="*/ 2 h 30"/>
                <a:gd name="T10" fmla="*/ 5 w 182"/>
                <a:gd name="T11" fmla="*/ 4 h 30"/>
                <a:gd name="T12" fmla="*/ 4 w 182"/>
                <a:gd name="T13" fmla="*/ 7 h 30"/>
                <a:gd name="T14" fmla="*/ 1 w 182"/>
                <a:gd name="T15" fmla="*/ 10 h 30"/>
                <a:gd name="T16" fmla="*/ 1 w 182"/>
                <a:gd name="T17" fmla="*/ 12 h 30"/>
                <a:gd name="T18" fmla="*/ 0 w 182"/>
                <a:gd name="T19" fmla="*/ 15 h 30"/>
                <a:gd name="T20" fmla="*/ 1 w 182"/>
                <a:gd name="T21" fmla="*/ 18 h 30"/>
                <a:gd name="T22" fmla="*/ 1 w 182"/>
                <a:gd name="T23" fmla="*/ 22 h 30"/>
                <a:gd name="T24" fmla="*/ 4 w 182"/>
                <a:gd name="T25" fmla="*/ 24 h 30"/>
                <a:gd name="T26" fmla="*/ 5 w 182"/>
                <a:gd name="T27" fmla="*/ 26 h 30"/>
                <a:gd name="T28" fmla="*/ 8 w 182"/>
                <a:gd name="T29" fmla="*/ 28 h 30"/>
                <a:gd name="T30" fmla="*/ 10 w 182"/>
                <a:gd name="T31" fmla="*/ 29 h 30"/>
                <a:gd name="T32" fmla="*/ 13 w 182"/>
                <a:gd name="T33" fmla="*/ 30 h 30"/>
                <a:gd name="T34" fmla="*/ 15 w 182"/>
                <a:gd name="T35" fmla="*/ 30 h 30"/>
                <a:gd name="T36" fmla="*/ 167 w 182"/>
                <a:gd name="T37" fmla="*/ 30 h 30"/>
                <a:gd name="T38" fmla="*/ 171 w 182"/>
                <a:gd name="T39" fmla="*/ 30 h 30"/>
                <a:gd name="T40" fmla="*/ 173 w 182"/>
                <a:gd name="T41" fmla="*/ 29 h 30"/>
                <a:gd name="T42" fmla="*/ 176 w 182"/>
                <a:gd name="T43" fmla="*/ 28 h 30"/>
                <a:gd name="T44" fmla="*/ 178 w 182"/>
                <a:gd name="T45" fmla="*/ 26 h 30"/>
                <a:gd name="T46" fmla="*/ 180 w 182"/>
                <a:gd name="T47" fmla="*/ 24 h 30"/>
                <a:gd name="T48" fmla="*/ 181 w 182"/>
                <a:gd name="T49" fmla="*/ 22 h 30"/>
                <a:gd name="T50" fmla="*/ 182 w 182"/>
                <a:gd name="T51" fmla="*/ 18 h 30"/>
                <a:gd name="T52" fmla="*/ 182 w 182"/>
                <a:gd name="T53" fmla="*/ 15 h 30"/>
                <a:gd name="T54" fmla="*/ 182 w 182"/>
                <a:gd name="T55" fmla="*/ 12 h 30"/>
                <a:gd name="T56" fmla="*/ 181 w 182"/>
                <a:gd name="T57" fmla="*/ 10 h 30"/>
                <a:gd name="T58" fmla="*/ 180 w 182"/>
                <a:gd name="T59" fmla="*/ 7 h 30"/>
                <a:gd name="T60" fmla="*/ 178 w 182"/>
                <a:gd name="T61" fmla="*/ 4 h 30"/>
                <a:gd name="T62" fmla="*/ 176 w 182"/>
                <a:gd name="T63" fmla="*/ 2 h 30"/>
                <a:gd name="T64" fmla="*/ 173 w 182"/>
                <a:gd name="T65" fmla="*/ 1 h 30"/>
                <a:gd name="T66" fmla="*/ 171 w 182"/>
                <a:gd name="T67" fmla="*/ 0 h 30"/>
                <a:gd name="T68" fmla="*/ 167 w 182"/>
                <a:gd name="T6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2" h="30">
                  <a:moveTo>
                    <a:pt x="167" y="0"/>
                  </a:moveTo>
                  <a:lnTo>
                    <a:pt x="15" y="0"/>
                  </a:lnTo>
                  <a:lnTo>
                    <a:pt x="13" y="0"/>
                  </a:lnTo>
                  <a:lnTo>
                    <a:pt x="10" y="1"/>
                  </a:lnTo>
                  <a:lnTo>
                    <a:pt x="8" y="2"/>
                  </a:lnTo>
                  <a:lnTo>
                    <a:pt x="5" y="4"/>
                  </a:lnTo>
                  <a:lnTo>
                    <a:pt x="4" y="7"/>
                  </a:lnTo>
                  <a:lnTo>
                    <a:pt x="1" y="10"/>
                  </a:lnTo>
                  <a:lnTo>
                    <a:pt x="1" y="12"/>
                  </a:lnTo>
                  <a:lnTo>
                    <a:pt x="0" y="15"/>
                  </a:lnTo>
                  <a:lnTo>
                    <a:pt x="1" y="18"/>
                  </a:lnTo>
                  <a:lnTo>
                    <a:pt x="1" y="22"/>
                  </a:lnTo>
                  <a:lnTo>
                    <a:pt x="4" y="24"/>
                  </a:lnTo>
                  <a:lnTo>
                    <a:pt x="5" y="26"/>
                  </a:lnTo>
                  <a:lnTo>
                    <a:pt x="8" y="28"/>
                  </a:lnTo>
                  <a:lnTo>
                    <a:pt x="10" y="29"/>
                  </a:lnTo>
                  <a:lnTo>
                    <a:pt x="13" y="30"/>
                  </a:lnTo>
                  <a:lnTo>
                    <a:pt x="15" y="30"/>
                  </a:lnTo>
                  <a:lnTo>
                    <a:pt x="167" y="30"/>
                  </a:lnTo>
                  <a:lnTo>
                    <a:pt x="171" y="30"/>
                  </a:lnTo>
                  <a:lnTo>
                    <a:pt x="173" y="29"/>
                  </a:lnTo>
                  <a:lnTo>
                    <a:pt x="176" y="28"/>
                  </a:lnTo>
                  <a:lnTo>
                    <a:pt x="178" y="26"/>
                  </a:lnTo>
                  <a:lnTo>
                    <a:pt x="180" y="24"/>
                  </a:lnTo>
                  <a:lnTo>
                    <a:pt x="181" y="22"/>
                  </a:lnTo>
                  <a:lnTo>
                    <a:pt x="182" y="18"/>
                  </a:lnTo>
                  <a:lnTo>
                    <a:pt x="182" y="15"/>
                  </a:lnTo>
                  <a:lnTo>
                    <a:pt x="182" y="12"/>
                  </a:lnTo>
                  <a:lnTo>
                    <a:pt x="181" y="10"/>
                  </a:lnTo>
                  <a:lnTo>
                    <a:pt x="180" y="7"/>
                  </a:lnTo>
                  <a:lnTo>
                    <a:pt x="178" y="4"/>
                  </a:lnTo>
                  <a:lnTo>
                    <a:pt x="176" y="2"/>
                  </a:lnTo>
                  <a:lnTo>
                    <a:pt x="173" y="1"/>
                  </a:lnTo>
                  <a:lnTo>
                    <a:pt x="171" y="0"/>
                  </a:lnTo>
                  <a:lnTo>
                    <a:pt x="167" y="0"/>
                  </a:lnTo>
                  <a:close/>
                </a:path>
              </a:pathLst>
            </a:custGeom>
            <a:grpFill/>
            <a:ln w="9525">
              <a:solidFill>
                <a:srgbClr val="A3B3C1"/>
              </a:solidFill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266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104" name="Freeform 183">
              <a:extLst>
                <a:ext uri="{FF2B5EF4-FFF2-40B4-BE49-F238E27FC236}">
                  <a16:creationId xmlns:a16="http://schemas.microsoft.com/office/drawing/2014/main" xmlns="" id="{AFE9903C-EAD1-4DF6-B7BD-66730C0F77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0758" y="1579556"/>
              <a:ext cx="57150" cy="9525"/>
            </a:xfrm>
            <a:custGeom>
              <a:avLst/>
              <a:gdLst>
                <a:gd name="T0" fmla="*/ 167 w 182"/>
                <a:gd name="T1" fmla="*/ 0 h 30"/>
                <a:gd name="T2" fmla="*/ 15 w 182"/>
                <a:gd name="T3" fmla="*/ 0 h 30"/>
                <a:gd name="T4" fmla="*/ 13 w 182"/>
                <a:gd name="T5" fmla="*/ 1 h 30"/>
                <a:gd name="T6" fmla="*/ 10 w 182"/>
                <a:gd name="T7" fmla="*/ 1 h 30"/>
                <a:gd name="T8" fmla="*/ 8 w 182"/>
                <a:gd name="T9" fmla="*/ 3 h 30"/>
                <a:gd name="T10" fmla="*/ 5 w 182"/>
                <a:gd name="T11" fmla="*/ 5 h 30"/>
                <a:gd name="T12" fmla="*/ 4 w 182"/>
                <a:gd name="T13" fmla="*/ 7 h 30"/>
                <a:gd name="T14" fmla="*/ 1 w 182"/>
                <a:gd name="T15" fmla="*/ 10 h 30"/>
                <a:gd name="T16" fmla="*/ 1 w 182"/>
                <a:gd name="T17" fmla="*/ 13 h 30"/>
                <a:gd name="T18" fmla="*/ 0 w 182"/>
                <a:gd name="T19" fmla="*/ 15 h 30"/>
                <a:gd name="T20" fmla="*/ 1 w 182"/>
                <a:gd name="T21" fmla="*/ 18 h 30"/>
                <a:gd name="T22" fmla="*/ 1 w 182"/>
                <a:gd name="T23" fmla="*/ 21 h 30"/>
                <a:gd name="T24" fmla="*/ 4 w 182"/>
                <a:gd name="T25" fmla="*/ 24 h 30"/>
                <a:gd name="T26" fmla="*/ 5 w 182"/>
                <a:gd name="T27" fmla="*/ 26 h 30"/>
                <a:gd name="T28" fmla="*/ 8 w 182"/>
                <a:gd name="T29" fmla="*/ 28 h 30"/>
                <a:gd name="T30" fmla="*/ 10 w 182"/>
                <a:gd name="T31" fmla="*/ 29 h 30"/>
                <a:gd name="T32" fmla="*/ 13 w 182"/>
                <a:gd name="T33" fmla="*/ 30 h 30"/>
                <a:gd name="T34" fmla="*/ 15 w 182"/>
                <a:gd name="T35" fmla="*/ 30 h 30"/>
                <a:gd name="T36" fmla="*/ 167 w 182"/>
                <a:gd name="T37" fmla="*/ 30 h 30"/>
                <a:gd name="T38" fmla="*/ 171 w 182"/>
                <a:gd name="T39" fmla="*/ 30 h 30"/>
                <a:gd name="T40" fmla="*/ 173 w 182"/>
                <a:gd name="T41" fmla="*/ 29 h 30"/>
                <a:gd name="T42" fmla="*/ 176 w 182"/>
                <a:gd name="T43" fmla="*/ 28 h 30"/>
                <a:gd name="T44" fmla="*/ 178 w 182"/>
                <a:gd name="T45" fmla="*/ 26 h 30"/>
                <a:gd name="T46" fmla="*/ 180 w 182"/>
                <a:gd name="T47" fmla="*/ 24 h 30"/>
                <a:gd name="T48" fmla="*/ 181 w 182"/>
                <a:gd name="T49" fmla="*/ 21 h 30"/>
                <a:gd name="T50" fmla="*/ 182 w 182"/>
                <a:gd name="T51" fmla="*/ 18 h 30"/>
                <a:gd name="T52" fmla="*/ 182 w 182"/>
                <a:gd name="T53" fmla="*/ 15 h 30"/>
                <a:gd name="T54" fmla="*/ 182 w 182"/>
                <a:gd name="T55" fmla="*/ 13 h 30"/>
                <a:gd name="T56" fmla="*/ 181 w 182"/>
                <a:gd name="T57" fmla="*/ 10 h 30"/>
                <a:gd name="T58" fmla="*/ 180 w 182"/>
                <a:gd name="T59" fmla="*/ 7 h 30"/>
                <a:gd name="T60" fmla="*/ 178 w 182"/>
                <a:gd name="T61" fmla="*/ 5 h 30"/>
                <a:gd name="T62" fmla="*/ 176 w 182"/>
                <a:gd name="T63" fmla="*/ 3 h 30"/>
                <a:gd name="T64" fmla="*/ 173 w 182"/>
                <a:gd name="T65" fmla="*/ 1 h 30"/>
                <a:gd name="T66" fmla="*/ 171 w 182"/>
                <a:gd name="T67" fmla="*/ 1 h 30"/>
                <a:gd name="T68" fmla="*/ 167 w 182"/>
                <a:gd name="T6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2" h="30">
                  <a:moveTo>
                    <a:pt x="167" y="0"/>
                  </a:moveTo>
                  <a:lnTo>
                    <a:pt x="15" y="0"/>
                  </a:lnTo>
                  <a:lnTo>
                    <a:pt x="13" y="1"/>
                  </a:lnTo>
                  <a:lnTo>
                    <a:pt x="10" y="1"/>
                  </a:lnTo>
                  <a:lnTo>
                    <a:pt x="8" y="3"/>
                  </a:lnTo>
                  <a:lnTo>
                    <a:pt x="5" y="5"/>
                  </a:lnTo>
                  <a:lnTo>
                    <a:pt x="4" y="7"/>
                  </a:lnTo>
                  <a:lnTo>
                    <a:pt x="1" y="10"/>
                  </a:lnTo>
                  <a:lnTo>
                    <a:pt x="1" y="13"/>
                  </a:lnTo>
                  <a:lnTo>
                    <a:pt x="0" y="15"/>
                  </a:lnTo>
                  <a:lnTo>
                    <a:pt x="1" y="18"/>
                  </a:lnTo>
                  <a:lnTo>
                    <a:pt x="1" y="21"/>
                  </a:lnTo>
                  <a:lnTo>
                    <a:pt x="4" y="24"/>
                  </a:lnTo>
                  <a:lnTo>
                    <a:pt x="5" y="26"/>
                  </a:lnTo>
                  <a:lnTo>
                    <a:pt x="8" y="28"/>
                  </a:lnTo>
                  <a:lnTo>
                    <a:pt x="10" y="29"/>
                  </a:lnTo>
                  <a:lnTo>
                    <a:pt x="13" y="30"/>
                  </a:lnTo>
                  <a:lnTo>
                    <a:pt x="15" y="30"/>
                  </a:lnTo>
                  <a:lnTo>
                    <a:pt x="167" y="30"/>
                  </a:lnTo>
                  <a:lnTo>
                    <a:pt x="171" y="30"/>
                  </a:lnTo>
                  <a:lnTo>
                    <a:pt x="173" y="29"/>
                  </a:lnTo>
                  <a:lnTo>
                    <a:pt x="176" y="28"/>
                  </a:lnTo>
                  <a:lnTo>
                    <a:pt x="178" y="26"/>
                  </a:lnTo>
                  <a:lnTo>
                    <a:pt x="180" y="24"/>
                  </a:lnTo>
                  <a:lnTo>
                    <a:pt x="181" y="21"/>
                  </a:lnTo>
                  <a:lnTo>
                    <a:pt x="182" y="18"/>
                  </a:lnTo>
                  <a:lnTo>
                    <a:pt x="182" y="15"/>
                  </a:lnTo>
                  <a:lnTo>
                    <a:pt x="182" y="13"/>
                  </a:lnTo>
                  <a:lnTo>
                    <a:pt x="181" y="10"/>
                  </a:lnTo>
                  <a:lnTo>
                    <a:pt x="180" y="7"/>
                  </a:lnTo>
                  <a:lnTo>
                    <a:pt x="178" y="5"/>
                  </a:lnTo>
                  <a:lnTo>
                    <a:pt x="176" y="3"/>
                  </a:lnTo>
                  <a:lnTo>
                    <a:pt x="173" y="1"/>
                  </a:lnTo>
                  <a:lnTo>
                    <a:pt x="171" y="1"/>
                  </a:lnTo>
                  <a:lnTo>
                    <a:pt x="167" y="0"/>
                  </a:lnTo>
                  <a:close/>
                </a:path>
              </a:pathLst>
            </a:custGeom>
            <a:grpFill/>
            <a:ln w="9525">
              <a:solidFill>
                <a:srgbClr val="A3B3C1"/>
              </a:solidFill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266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105" name="Freeform 184">
              <a:extLst>
                <a:ext uri="{FF2B5EF4-FFF2-40B4-BE49-F238E27FC236}">
                  <a16:creationId xmlns:a16="http://schemas.microsoft.com/office/drawing/2014/main" xmlns="" id="{2216DCE0-E42C-46C5-9014-1E29B6B72C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9284" y="1450969"/>
              <a:ext cx="57150" cy="39688"/>
            </a:xfrm>
            <a:custGeom>
              <a:avLst/>
              <a:gdLst>
                <a:gd name="T0" fmla="*/ 156 w 181"/>
                <a:gd name="T1" fmla="*/ 4 h 126"/>
                <a:gd name="T2" fmla="*/ 71 w 181"/>
                <a:gd name="T3" fmla="*/ 88 h 126"/>
                <a:gd name="T4" fmla="*/ 25 w 181"/>
                <a:gd name="T5" fmla="*/ 43 h 126"/>
                <a:gd name="T6" fmla="*/ 23 w 181"/>
                <a:gd name="T7" fmla="*/ 41 h 126"/>
                <a:gd name="T8" fmla="*/ 20 w 181"/>
                <a:gd name="T9" fmla="*/ 39 h 126"/>
                <a:gd name="T10" fmla="*/ 18 w 181"/>
                <a:gd name="T11" fmla="*/ 39 h 126"/>
                <a:gd name="T12" fmla="*/ 15 w 181"/>
                <a:gd name="T13" fmla="*/ 38 h 126"/>
                <a:gd name="T14" fmla="*/ 11 w 181"/>
                <a:gd name="T15" fmla="*/ 39 h 126"/>
                <a:gd name="T16" fmla="*/ 9 w 181"/>
                <a:gd name="T17" fmla="*/ 39 h 126"/>
                <a:gd name="T18" fmla="*/ 6 w 181"/>
                <a:gd name="T19" fmla="*/ 41 h 126"/>
                <a:gd name="T20" fmla="*/ 4 w 181"/>
                <a:gd name="T21" fmla="*/ 43 h 126"/>
                <a:gd name="T22" fmla="*/ 2 w 181"/>
                <a:gd name="T23" fmla="*/ 45 h 126"/>
                <a:gd name="T24" fmla="*/ 1 w 181"/>
                <a:gd name="T25" fmla="*/ 47 h 126"/>
                <a:gd name="T26" fmla="*/ 0 w 181"/>
                <a:gd name="T27" fmla="*/ 51 h 126"/>
                <a:gd name="T28" fmla="*/ 0 w 181"/>
                <a:gd name="T29" fmla="*/ 53 h 126"/>
                <a:gd name="T30" fmla="*/ 0 w 181"/>
                <a:gd name="T31" fmla="*/ 56 h 126"/>
                <a:gd name="T32" fmla="*/ 1 w 181"/>
                <a:gd name="T33" fmla="*/ 59 h 126"/>
                <a:gd name="T34" fmla="*/ 2 w 181"/>
                <a:gd name="T35" fmla="*/ 61 h 126"/>
                <a:gd name="T36" fmla="*/ 4 w 181"/>
                <a:gd name="T37" fmla="*/ 63 h 126"/>
                <a:gd name="T38" fmla="*/ 61 w 181"/>
                <a:gd name="T39" fmla="*/ 121 h 126"/>
                <a:gd name="T40" fmla="*/ 63 w 181"/>
                <a:gd name="T41" fmla="*/ 122 h 126"/>
                <a:gd name="T42" fmla="*/ 66 w 181"/>
                <a:gd name="T43" fmla="*/ 124 h 126"/>
                <a:gd name="T44" fmla="*/ 68 w 181"/>
                <a:gd name="T45" fmla="*/ 126 h 126"/>
                <a:gd name="T46" fmla="*/ 71 w 181"/>
                <a:gd name="T47" fmla="*/ 126 h 126"/>
                <a:gd name="T48" fmla="*/ 74 w 181"/>
                <a:gd name="T49" fmla="*/ 126 h 126"/>
                <a:gd name="T50" fmla="*/ 77 w 181"/>
                <a:gd name="T51" fmla="*/ 124 h 126"/>
                <a:gd name="T52" fmla="*/ 80 w 181"/>
                <a:gd name="T53" fmla="*/ 122 h 126"/>
                <a:gd name="T54" fmla="*/ 82 w 181"/>
                <a:gd name="T55" fmla="*/ 121 h 126"/>
                <a:gd name="T56" fmla="*/ 176 w 181"/>
                <a:gd name="T57" fmla="*/ 26 h 126"/>
                <a:gd name="T58" fmla="*/ 178 w 181"/>
                <a:gd name="T59" fmla="*/ 24 h 126"/>
                <a:gd name="T60" fmla="*/ 180 w 181"/>
                <a:gd name="T61" fmla="*/ 21 h 126"/>
                <a:gd name="T62" fmla="*/ 180 w 181"/>
                <a:gd name="T63" fmla="*/ 17 h 126"/>
                <a:gd name="T64" fmla="*/ 181 w 181"/>
                <a:gd name="T65" fmla="*/ 15 h 126"/>
                <a:gd name="T66" fmla="*/ 180 w 181"/>
                <a:gd name="T67" fmla="*/ 12 h 126"/>
                <a:gd name="T68" fmla="*/ 180 w 181"/>
                <a:gd name="T69" fmla="*/ 9 h 126"/>
                <a:gd name="T70" fmla="*/ 178 w 181"/>
                <a:gd name="T71" fmla="*/ 6 h 126"/>
                <a:gd name="T72" fmla="*/ 176 w 181"/>
                <a:gd name="T73" fmla="*/ 4 h 126"/>
                <a:gd name="T74" fmla="*/ 172 w 181"/>
                <a:gd name="T75" fmla="*/ 1 h 126"/>
                <a:gd name="T76" fmla="*/ 166 w 181"/>
                <a:gd name="T77" fmla="*/ 0 h 126"/>
                <a:gd name="T78" fmla="*/ 160 w 181"/>
                <a:gd name="T79" fmla="*/ 1 h 126"/>
                <a:gd name="T80" fmla="*/ 156 w 181"/>
                <a:gd name="T81" fmla="*/ 4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81" h="126">
                  <a:moveTo>
                    <a:pt x="156" y="4"/>
                  </a:moveTo>
                  <a:lnTo>
                    <a:pt x="71" y="88"/>
                  </a:lnTo>
                  <a:lnTo>
                    <a:pt x="25" y="43"/>
                  </a:lnTo>
                  <a:lnTo>
                    <a:pt x="23" y="41"/>
                  </a:lnTo>
                  <a:lnTo>
                    <a:pt x="20" y="39"/>
                  </a:lnTo>
                  <a:lnTo>
                    <a:pt x="18" y="39"/>
                  </a:lnTo>
                  <a:lnTo>
                    <a:pt x="15" y="38"/>
                  </a:lnTo>
                  <a:lnTo>
                    <a:pt x="11" y="39"/>
                  </a:lnTo>
                  <a:lnTo>
                    <a:pt x="9" y="39"/>
                  </a:lnTo>
                  <a:lnTo>
                    <a:pt x="6" y="41"/>
                  </a:lnTo>
                  <a:lnTo>
                    <a:pt x="4" y="43"/>
                  </a:lnTo>
                  <a:lnTo>
                    <a:pt x="2" y="45"/>
                  </a:lnTo>
                  <a:lnTo>
                    <a:pt x="1" y="47"/>
                  </a:lnTo>
                  <a:lnTo>
                    <a:pt x="0" y="51"/>
                  </a:lnTo>
                  <a:lnTo>
                    <a:pt x="0" y="53"/>
                  </a:lnTo>
                  <a:lnTo>
                    <a:pt x="0" y="56"/>
                  </a:lnTo>
                  <a:lnTo>
                    <a:pt x="1" y="59"/>
                  </a:lnTo>
                  <a:lnTo>
                    <a:pt x="2" y="61"/>
                  </a:lnTo>
                  <a:lnTo>
                    <a:pt x="4" y="63"/>
                  </a:lnTo>
                  <a:lnTo>
                    <a:pt x="61" y="121"/>
                  </a:lnTo>
                  <a:lnTo>
                    <a:pt x="63" y="122"/>
                  </a:lnTo>
                  <a:lnTo>
                    <a:pt x="66" y="124"/>
                  </a:lnTo>
                  <a:lnTo>
                    <a:pt x="68" y="126"/>
                  </a:lnTo>
                  <a:lnTo>
                    <a:pt x="71" y="126"/>
                  </a:lnTo>
                  <a:lnTo>
                    <a:pt x="74" y="126"/>
                  </a:lnTo>
                  <a:lnTo>
                    <a:pt x="77" y="124"/>
                  </a:lnTo>
                  <a:lnTo>
                    <a:pt x="80" y="122"/>
                  </a:lnTo>
                  <a:lnTo>
                    <a:pt x="82" y="121"/>
                  </a:lnTo>
                  <a:lnTo>
                    <a:pt x="176" y="26"/>
                  </a:lnTo>
                  <a:lnTo>
                    <a:pt x="178" y="24"/>
                  </a:lnTo>
                  <a:lnTo>
                    <a:pt x="180" y="21"/>
                  </a:lnTo>
                  <a:lnTo>
                    <a:pt x="180" y="17"/>
                  </a:lnTo>
                  <a:lnTo>
                    <a:pt x="181" y="15"/>
                  </a:lnTo>
                  <a:lnTo>
                    <a:pt x="180" y="12"/>
                  </a:lnTo>
                  <a:lnTo>
                    <a:pt x="180" y="9"/>
                  </a:lnTo>
                  <a:lnTo>
                    <a:pt x="178" y="6"/>
                  </a:lnTo>
                  <a:lnTo>
                    <a:pt x="176" y="4"/>
                  </a:lnTo>
                  <a:lnTo>
                    <a:pt x="172" y="1"/>
                  </a:lnTo>
                  <a:lnTo>
                    <a:pt x="166" y="0"/>
                  </a:lnTo>
                  <a:lnTo>
                    <a:pt x="160" y="1"/>
                  </a:lnTo>
                  <a:lnTo>
                    <a:pt x="156" y="4"/>
                  </a:lnTo>
                  <a:close/>
                </a:path>
              </a:pathLst>
            </a:custGeom>
            <a:grpFill/>
            <a:ln w="9525">
              <a:solidFill>
                <a:srgbClr val="A3B3C1"/>
              </a:solidFill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266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106" name="Freeform 185">
              <a:extLst>
                <a:ext uri="{FF2B5EF4-FFF2-40B4-BE49-F238E27FC236}">
                  <a16:creationId xmlns:a16="http://schemas.microsoft.com/office/drawing/2014/main" xmlns="" id="{0DF1542F-1BA0-428C-B017-62478346C8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9324" y="1504939"/>
              <a:ext cx="57150" cy="39688"/>
            </a:xfrm>
            <a:custGeom>
              <a:avLst/>
              <a:gdLst>
                <a:gd name="T0" fmla="*/ 156 w 181"/>
                <a:gd name="T1" fmla="*/ 4 h 124"/>
                <a:gd name="T2" fmla="*/ 71 w 181"/>
                <a:gd name="T3" fmla="*/ 88 h 124"/>
                <a:gd name="T4" fmla="*/ 25 w 181"/>
                <a:gd name="T5" fmla="*/ 41 h 124"/>
                <a:gd name="T6" fmla="*/ 23 w 181"/>
                <a:gd name="T7" fmla="*/ 39 h 124"/>
                <a:gd name="T8" fmla="*/ 20 w 181"/>
                <a:gd name="T9" fmla="*/ 38 h 124"/>
                <a:gd name="T10" fmla="*/ 18 w 181"/>
                <a:gd name="T11" fmla="*/ 37 h 124"/>
                <a:gd name="T12" fmla="*/ 15 w 181"/>
                <a:gd name="T13" fmla="*/ 37 h 124"/>
                <a:gd name="T14" fmla="*/ 11 w 181"/>
                <a:gd name="T15" fmla="*/ 37 h 124"/>
                <a:gd name="T16" fmla="*/ 9 w 181"/>
                <a:gd name="T17" fmla="*/ 38 h 124"/>
                <a:gd name="T18" fmla="*/ 6 w 181"/>
                <a:gd name="T19" fmla="*/ 39 h 124"/>
                <a:gd name="T20" fmla="*/ 4 w 181"/>
                <a:gd name="T21" fmla="*/ 41 h 124"/>
                <a:gd name="T22" fmla="*/ 2 w 181"/>
                <a:gd name="T23" fmla="*/ 43 h 124"/>
                <a:gd name="T24" fmla="*/ 1 w 181"/>
                <a:gd name="T25" fmla="*/ 47 h 124"/>
                <a:gd name="T26" fmla="*/ 0 w 181"/>
                <a:gd name="T27" fmla="*/ 49 h 124"/>
                <a:gd name="T28" fmla="*/ 0 w 181"/>
                <a:gd name="T29" fmla="*/ 52 h 124"/>
                <a:gd name="T30" fmla="*/ 0 w 181"/>
                <a:gd name="T31" fmla="*/ 55 h 124"/>
                <a:gd name="T32" fmla="*/ 1 w 181"/>
                <a:gd name="T33" fmla="*/ 57 h 124"/>
                <a:gd name="T34" fmla="*/ 2 w 181"/>
                <a:gd name="T35" fmla="*/ 61 h 124"/>
                <a:gd name="T36" fmla="*/ 4 w 181"/>
                <a:gd name="T37" fmla="*/ 63 h 124"/>
                <a:gd name="T38" fmla="*/ 61 w 181"/>
                <a:gd name="T39" fmla="*/ 119 h 124"/>
                <a:gd name="T40" fmla="*/ 63 w 181"/>
                <a:gd name="T41" fmla="*/ 122 h 124"/>
                <a:gd name="T42" fmla="*/ 66 w 181"/>
                <a:gd name="T43" fmla="*/ 123 h 124"/>
                <a:gd name="T44" fmla="*/ 68 w 181"/>
                <a:gd name="T45" fmla="*/ 124 h 124"/>
                <a:gd name="T46" fmla="*/ 71 w 181"/>
                <a:gd name="T47" fmla="*/ 124 h 124"/>
                <a:gd name="T48" fmla="*/ 74 w 181"/>
                <a:gd name="T49" fmla="*/ 124 h 124"/>
                <a:gd name="T50" fmla="*/ 77 w 181"/>
                <a:gd name="T51" fmla="*/ 123 h 124"/>
                <a:gd name="T52" fmla="*/ 80 w 181"/>
                <a:gd name="T53" fmla="*/ 122 h 124"/>
                <a:gd name="T54" fmla="*/ 82 w 181"/>
                <a:gd name="T55" fmla="*/ 119 h 124"/>
                <a:gd name="T56" fmla="*/ 176 w 181"/>
                <a:gd name="T57" fmla="*/ 25 h 124"/>
                <a:gd name="T58" fmla="*/ 178 w 181"/>
                <a:gd name="T59" fmla="*/ 23 h 124"/>
                <a:gd name="T60" fmla="*/ 180 w 181"/>
                <a:gd name="T61" fmla="*/ 20 h 124"/>
                <a:gd name="T62" fmla="*/ 180 w 181"/>
                <a:gd name="T63" fmla="*/ 18 h 124"/>
                <a:gd name="T64" fmla="*/ 181 w 181"/>
                <a:gd name="T65" fmla="*/ 14 h 124"/>
                <a:gd name="T66" fmla="*/ 180 w 181"/>
                <a:gd name="T67" fmla="*/ 11 h 124"/>
                <a:gd name="T68" fmla="*/ 180 w 181"/>
                <a:gd name="T69" fmla="*/ 9 h 124"/>
                <a:gd name="T70" fmla="*/ 178 w 181"/>
                <a:gd name="T71" fmla="*/ 6 h 124"/>
                <a:gd name="T72" fmla="*/ 176 w 181"/>
                <a:gd name="T73" fmla="*/ 4 h 124"/>
                <a:gd name="T74" fmla="*/ 174 w 181"/>
                <a:gd name="T75" fmla="*/ 2 h 124"/>
                <a:gd name="T76" fmla="*/ 172 w 181"/>
                <a:gd name="T77" fmla="*/ 1 h 124"/>
                <a:gd name="T78" fmla="*/ 169 w 181"/>
                <a:gd name="T79" fmla="*/ 0 h 124"/>
                <a:gd name="T80" fmla="*/ 166 w 181"/>
                <a:gd name="T81" fmla="*/ 0 h 124"/>
                <a:gd name="T82" fmla="*/ 163 w 181"/>
                <a:gd name="T83" fmla="*/ 0 h 124"/>
                <a:gd name="T84" fmla="*/ 160 w 181"/>
                <a:gd name="T85" fmla="*/ 1 h 124"/>
                <a:gd name="T86" fmla="*/ 158 w 181"/>
                <a:gd name="T87" fmla="*/ 2 h 124"/>
                <a:gd name="T88" fmla="*/ 156 w 181"/>
                <a:gd name="T89" fmla="*/ 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81" h="124">
                  <a:moveTo>
                    <a:pt x="156" y="4"/>
                  </a:moveTo>
                  <a:lnTo>
                    <a:pt x="71" y="88"/>
                  </a:lnTo>
                  <a:lnTo>
                    <a:pt x="25" y="41"/>
                  </a:lnTo>
                  <a:lnTo>
                    <a:pt x="23" y="39"/>
                  </a:lnTo>
                  <a:lnTo>
                    <a:pt x="20" y="38"/>
                  </a:lnTo>
                  <a:lnTo>
                    <a:pt x="18" y="37"/>
                  </a:lnTo>
                  <a:lnTo>
                    <a:pt x="15" y="37"/>
                  </a:lnTo>
                  <a:lnTo>
                    <a:pt x="11" y="37"/>
                  </a:lnTo>
                  <a:lnTo>
                    <a:pt x="9" y="38"/>
                  </a:lnTo>
                  <a:lnTo>
                    <a:pt x="6" y="39"/>
                  </a:lnTo>
                  <a:lnTo>
                    <a:pt x="4" y="41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0" y="49"/>
                  </a:lnTo>
                  <a:lnTo>
                    <a:pt x="0" y="52"/>
                  </a:lnTo>
                  <a:lnTo>
                    <a:pt x="0" y="55"/>
                  </a:lnTo>
                  <a:lnTo>
                    <a:pt x="1" y="57"/>
                  </a:lnTo>
                  <a:lnTo>
                    <a:pt x="2" y="61"/>
                  </a:lnTo>
                  <a:lnTo>
                    <a:pt x="4" y="63"/>
                  </a:lnTo>
                  <a:lnTo>
                    <a:pt x="61" y="119"/>
                  </a:lnTo>
                  <a:lnTo>
                    <a:pt x="63" y="122"/>
                  </a:lnTo>
                  <a:lnTo>
                    <a:pt x="66" y="123"/>
                  </a:lnTo>
                  <a:lnTo>
                    <a:pt x="68" y="124"/>
                  </a:lnTo>
                  <a:lnTo>
                    <a:pt x="71" y="124"/>
                  </a:lnTo>
                  <a:lnTo>
                    <a:pt x="74" y="124"/>
                  </a:lnTo>
                  <a:lnTo>
                    <a:pt x="77" y="123"/>
                  </a:lnTo>
                  <a:lnTo>
                    <a:pt x="80" y="122"/>
                  </a:lnTo>
                  <a:lnTo>
                    <a:pt x="82" y="119"/>
                  </a:lnTo>
                  <a:lnTo>
                    <a:pt x="176" y="25"/>
                  </a:lnTo>
                  <a:lnTo>
                    <a:pt x="178" y="23"/>
                  </a:lnTo>
                  <a:lnTo>
                    <a:pt x="180" y="20"/>
                  </a:lnTo>
                  <a:lnTo>
                    <a:pt x="180" y="18"/>
                  </a:lnTo>
                  <a:lnTo>
                    <a:pt x="181" y="14"/>
                  </a:lnTo>
                  <a:lnTo>
                    <a:pt x="180" y="11"/>
                  </a:lnTo>
                  <a:lnTo>
                    <a:pt x="180" y="9"/>
                  </a:lnTo>
                  <a:lnTo>
                    <a:pt x="178" y="6"/>
                  </a:lnTo>
                  <a:lnTo>
                    <a:pt x="176" y="4"/>
                  </a:lnTo>
                  <a:lnTo>
                    <a:pt x="174" y="2"/>
                  </a:lnTo>
                  <a:lnTo>
                    <a:pt x="172" y="1"/>
                  </a:lnTo>
                  <a:lnTo>
                    <a:pt x="169" y="0"/>
                  </a:lnTo>
                  <a:lnTo>
                    <a:pt x="166" y="0"/>
                  </a:lnTo>
                  <a:lnTo>
                    <a:pt x="163" y="0"/>
                  </a:lnTo>
                  <a:lnTo>
                    <a:pt x="160" y="1"/>
                  </a:lnTo>
                  <a:lnTo>
                    <a:pt x="158" y="2"/>
                  </a:lnTo>
                  <a:lnTo>
                    <a:pt x="156" y="4"/>
                  </a:lnTo>
                  <a:close/>
                </a:path>
              </a:pathLst>
            </a:custGeom>
            <a:grpFill/>
            <a:ln w="9525">
              <a:solidFill>
                <a:srgbClr val="A3B3C1"/>
              </a:solidFill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266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107" name="Freeform 186">
              <a:extLst>
                <a:ext uri="{FF2B5EF4-FFF2-40B4-BE49-F238E27FC236}">
                  <a16:creationId xmlns:a16="http://schemas.microsoft.com/office/drawing/2014/main" xmlns="" id="{2F78FC3E-CA3C-49BE-B907-154696B9A1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9325" y="1558926"/>
              <a:ext cx="57150" cy="39688"/>
            </a:xfrm>
            <a:custGeom>
              <a:avLst/>
              <a:gdLst>
                <a:gd name="T0" fmla="*/ 156 w 181"/>
                <a:gd name="T1" fmla="*/ 5 h 126"/>
                <a:gd name="T2" fmla="*/ 71 w 181"/>
                <a:gd name="T3" fmla="*/ 88 h 126"/>
                <a:gd name="T4" fmla="*/ 25 w 181"/>
                <a:gd name="T5" fmla="*/ 43 h 126"/>
                <a:gd name="T6" fmla="*/ 23 w 181"/>
                <a:gd name="T7" fmla="*/ 41 h 126"/>
                <a:gd name="T8" fmla="*/ 20 w 181"/>
                <a:gd name="T9" fmla="*/ 40 h 126"/>
                <a:gd name="T10" fmla="*/ 18 w 181"/>
                <a:gd name="T11" fmla="*/ 39 h 126"/>
                <a:gd name="T12" fmla="*/ 15 w 181"/>
                <a:gd name="T13" fmla="*/ 39 h 126"/>
                <a:gd name="T14" fmla="*/ 11 w 181"/>
                <a:gd name="T15" fmla="*/ 39 h 126"/>
                <a:gd name="T16" fmla="*/ 9 w 181"/>
                <a:gd name="T17" fmla="*/ 40 h 126"/>
                <a:gd name="T18" fmla="*/ 6 w 181"/>
                <a:gd name="T19" fmla="*/ 41 h 126"/>
                <a:gd name="T20" fmla="*/ 4 w 181"/>
                <a:gd name="T21" fmla="*/ 43 h 126"/>
                <a:gd name="T22" fmla="*/ 2 w 181"/>
                <a:gd name="T23" fmla="*/ 46 h 126"/>
                <a:gd name="T24" fmla="*/ 1 w 181"/>
                <a:gd name="T25" fmla="*/ 49 h 126"/>
                <a:gd name="T26" fmla="*/ 0 w 181"/>
                <a:gd name="T27" fmla="*/ 51 h 126"/>
                <a:gd name="T28" fmla="*/ 0 w 181"/>
                <a:gd name="T29" fmla="*/ 54 h 126"/>
                <a:gd name="T30" fmla="*/ 0 w 181"/>
                <a:gd name="T31" fmla="*/ 57 h 126"/>
                <a:gd name="T32" fmla="*/ 1 w 181"/>
                <a:gd name="T33" fmla="*/ 60 h 126"/>
                <a:gd name="T34" fmla="*/ 2 w 181"/>
                <a:gd name="T35" fmla="*/ 63 h 126"/>
                <a:gd name="T36" fmla="*/ 4 w 181"/>
                <a:gd name="T37" fmla="*/ 65 h 126"/>
                <a:gd name="T38" fmla="*/ 61 w 181"/>
                <a:gd name="T39" fmla="*/ 122 h 126"/>
                <a:gd name="T40" fmla="*/ 63 w 181"/>
                <a:gd name="T41" fmla="*/ 124 h 126"/>
                <a:gd name="T42" fmla="*/ 66 w 181"/>
                <a:gd name="T43" fmla="*/ 125 h 126"/>
                <a:gd name="T44" fmla="*/ 68 w 181"/>
                <a:gd name="T45" fmla="*/ 126 h 126"/>
                <a:gd name="T46" fmla="*/ 71 w 181"/>
                <a:gd name="T47" fmla="*/ 126 h 126"/>
                <a:gd name="T48" fmla="*/ 74 w 181"/>
                <a:gd name="T49" fmla="*/ 126 h 126"/>
                <a:gd name="T50" fmla="*/ 77 w 181"/>
                <a:gd name="T51" fmla="*/ 125 h 126"/>
                <a:gd name="T52" fmla="*/ 80 w 181"/>
                <a:gd name="T53" fmla="*/ 124 h 126"/>
                <a:gd name="T54" fmla="*/ 82 w 181"/>
                <a:gd name="T55" fmla="*/ 122 h 126"/>
                <a:gd name="T56" fmla="*/ 176 w 181"/>
                <a:gd name="T57" fmla="*/ 27 h 126"/>
                <a:gd name="T58" fmla="*/ 178 w 181"/>
                <a:gd name="T59" fmla="*/ 24 h 126"/>
                <a:gd name="T60" fmla="*/ 180 w 181"/>
                <a:gd name="T61" fmla="*/ 22 h 126"/>
                <a:gd name="T62" fmla="*/ 180 w 181"/>
                <a:gd name="T63" fmla="*/ 19 h 126"/>
                <a:gd name="T64" fmla="*/ 181 w 181"/>
                <a:gd name="T65" fmla="*/ 16 h 126"/>
                <a:gd name="T66" fmla="*/ 180 w 181"/>
                <a:gd name="T67" fmla="*/ 12 h 126"/>
                <a:gd name="T68" fmla="*/ 180 w 181"/>
                <a:gd name="T69" fmla="*/ 10 h 126"/>
                <a:gd name="T70" fmla="*/ 178 w 181"/>
                <a:gd name="T71" fmla="*/ 7 h 126"/>
                <a:gd name="T72" fmla="*/ 176 w 181"/>
                <a:gd name="T73" fmla="*/ 5 h 126"/>
                <a:gd name="T74" fmla="*/ 174 w 181"/>
                <a:gd name="T75" fmla="*/ 3 h 126"/>
                <a:gd name="T76" fmla="*/ 172 w 181"/>
                <a:gd name="T77" fmla="*/ 2 h 126"/>
                <a:gd name="T78" fmla="*/ 169 w 181"/>
                <a:gd name="T79" fmla="*/ 1 h 126"/>
                <a:gd name="T80" fmla="*/ 166 w 181"/>
                <a:gd name="T81" fmla="*/ 0 h 126"/>
                <a:gd name="T82" fmla="*/ 163 w 181"/>
                <a:gd name="T83" fmla="*/ 1 h 126"/>
                <a:gd name="T84" fmla="*/ 160 w 181"/>
                <a:gd name="T85" fmla="*/ 2 h 126"/>
                <a:gd name="T86" fmla="*/ 158 w 181"/>
                <a:gd name="T87" fmla="*/ 3 h 126"/>
                <a:gd name="T88" fmla="*/ 156 w 181"/>
                <a:gd name="T89" fmla="*/ 5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81" h="126">
                  <a:moveTo>
                    <a:pt x="156" y="5"/>
                  </a:moveTo>
                  <a:lnTo>
                    <a:pt x="71" y="88"/>
                  </a:lnTo>
                  <a:lnTo>
                    <a:pt x="25" y="43"/>
                  </a:lnTo>
                  <a:lnTo>
                    <a:pt x="23" y="41"/>
                  </a:lnTo>
                  <a:lnTo>
                    <a:pt x="20" y="40"/>
                  </a:lnTo>
                  <a:lnTo>
                    <a:pt x="18" y="39"/>
                  </a:lnTo>
                  <a:lnTo>
                    <a:pt x="15" y="39"/>
                  </a:lnTo>
                  <a:lnTo>
                    <a:pt x="11" y="39"/>
                  </a:lnTo>
                  <a:lnTo>
                    <a:pt x="9" y="40"/>
                  </a:lnTo>
                  <a:lnTo>
                    <a:pt x="6" y="41"/>
                  </a:lnTo>
                  <a:lnTo>
                    <a:pt x="4" y="43"/>
                  </a:lnTo>
                  <a:lnTo>
                    <a:pt x="2" y="46"/>
                  </a:lnTo>
                  <a:lnTo>
                    <a:pt x="1" y="49"/>
                  </a:lnTo>
                  <a:lnTo>
                    <a:pt x="0" y="51"/>
                  </a:lnTo>
                  <a:lnTo>
                    <a:pt x="0" y="54"/>
                  </a:lnTo>
                  <a:lnTo>
                    <a:pt x="0" y="57"/>
                  </a:lnTo>
                  <a:lnTo>
                    <a:pt x="1" y="60"/>
                  </a:lnTo>
                  <a:lnTo>
                    <a:pt x="2" y="63"/>
                  </a:lnTo>
                  <a:lnTo>
                    <a:pt x="4" y="65"/>
                  </a:lnTo>
                  <a:lnTo>
                    <a:pt x="61" y="122"/>
                  </a:lnTo>
                  <a:lnTo>
                    <a:pt x="63" y="124"/>
                  </a:lnTo>
                  <a:lnTo>
                    <a:pt x="66" y="125"/>
                  </a:lnTo>
                  <a:lnTo>
                    <a:pt x="68" y="126"/>
                  </a:lnTo>
                  <a:lnTo>
                    <a:pt x="71" y="126"/>
                  </a:lnTo>
                  <a:lnTo>
                    <a:pt x="74" y="126"/>
                  </a:lnTo>
                  <a:lnTo>
                    <a:pt x="77" y="125"/>
                  </a:lnTo>
                  <a:lnTo>
                    <a:pt x="80" y="124"/>
                  </a:lnTo>
                  <a:lnTo>
                    <a:pt x="82" y="122"/>
                  </a:lnTo>
                  <a:lnTo>
                    <a:pt x="176" y="27"/>
                  </a:lnTo>
                  <a:lnTo>
                    <a:pt x="178" y="24"/>
                  </a:lnTo>
                  <a:lnTo>
                    <a:pt x="180" y="22"/>
                  </a:lnTo>
                  <a:lnTo>
                    <a:pt x="180" y="19"/>
                  </a:lnTo>
                  <a:lnTo>
                    <a:pt x="181" y="16"/>
                  </a:lnTo>
                  <a:lnTo>
                    <a:pt x="180" y="12"/>
                  </a:lnTo>
                  <a:lnTo>
                    <a:pt x="180" y="10"/>
                  </a:lnTo>
                  <a:lnTo>
                    <a:pt x="178" y="7"/>
                  </a:lnTo>
                  <a:lnTo>
                    <a:pt x="176" y="5"/>
                  </a:lnTo>
                  <a:lnTo>
                    <a:pt x="174" y="3"/>
                  </a:lnTo>
                  <a:lnTo>
                    <a:pt x="172" y="2"/>
                  </a:lnTo>
                  <a:lnTo>
                    <a:pt x="169" y="1"/>
                  </a:lnTo>
                  <a:lnTo>
                    <a:pt x="166" y="0"/>
                  </a:lnTo>
                  <a:lnTo>
                    <a:pt x="163" y="1"/>
                  </a:lnTo>
                  <a:lnTo>
                    <a:pt x="160" y="2"/>
                  </a:lnTo>
                  <a:lnTo>
                    <a:pt x="158" y="3"/>
                  </a:lnTo>
                  <a:lnTo>
                    <a:pt x="156" y="5"/>
                  </a:lnTo>
                  <a:close/>
                </a:path>
              </a:pathLst>
            </a:custGeom>
            <a:grpFill/>
            <a:ln w="9525">
              <a:solidFill>
                <a:srgbClr val="A3B3C1"/>
              </a:solidFill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266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xmlns="" id="{BF22409F-60AC-4322-A2B9-1797DED4718E}"/>
              </a:ext>
            </a:extLst>
          </p:cNvPr>
          <p:cNvGrpSpPr/>
          <p:nvPr/>
        </p:nvGrpSpPr>
        <p:grpSpPr>
          <a:xfrm>
            <a:off x="6965439" y="2965679"/>
            <a:ext cx="296426" cy="280988"/>
            <a:chOff x="7276044" y="2555213"/>
            <a:chExt cx="374667" cy="374650"/>
          </a:xfrm>
          <a:solidFill>
            <a:srgbClr val="A3B3C1"/>
          </a:solidFill>
          <a:effectLst>
            <a:outerShdw blurRad="25400" dist="38100" dir="2400000" algn="ctr" rotWithShape="0">
              <a:srgbClr val="000000">
                <a:alpha val="10000"/>
              </a:srgbClr>
            </a:outerShdw>
          </a:effectLst>
        </p:grpSpPr>
        <p:sp>
          <p:nvSpPr>
            <p:cNvPr id="109" name="Freeform 20">
              <a:extLst>
                <a:ext uri="{FF2B5EF4-FFF2-40B4-BE49-F238E27FC236}">
                  <a16:creationId xmlns:a16="http://schemas.microsoft.com/office/drawing/2014/main" xmlns="" id="{9BE6D682-BA16-4B40-906A-A774139E4ED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76044" y="2555213"/>
              <a:ext cx="261937" cy="336550"/>
            </a:xfrm>
            <a:custGeom>
              <a:avLst/>
              <a:gdLst>
                <a:gd name="T0" fmla="*/ 124 w 168"/>
                <a:gd name="T1" fmla="*/ 168 h 216"/>
                <a:gd name="T2" fmla="*/ 168 w 168"/>
                <a:gd name="T3" fmla="*/ 117 h 216"/>
                <a:gd name="T4" fmla="*/ 168 w 168"/>
                <a:gd name="T5" fmla="*/ 52 h 216"/>
                <a:gd name="T6" fmla="*/ 167 w 168"/>
                <a:gd name="T7" fmla="*/ 49 h 216"/>
                <a:gd name="T8" fmla="*/ 119 w 168"/>
                <a:gd name="T9" fmla="*/ 1 h 216"/>
                <a:gd name="T10" fmla="*/ 116 w 168"/>
                <a:gd name="T11" fmla="*/ 0 h 216"/>
                <a:gd name="T12" fmla="*/ 4 w 168"/>
                <a:gd name="T13" fmla="*/ 0 h 216"/>
                <a:gd name="T14" fmla="*/ 0 w 168"/>
                <a:gd name="T15" fmla="*/ 4 h 216"/>
                <a:gd name="T16" fmla="*/ 0 w 168"/>
                <a:gd name="T17" fmla="*/ 212 h 216"/>
                <a:gd name="T18" fmla="*/ 4 w 168"/>
                <a:gd name="T19" fmla="*/ 216 h 216"/>
                <a:gd name="T20" fmla="*/ 156 w 168"/>
                <a:gd name="T21" fmla="*/ 216 h 216"/>
                <a:gd name="T22" fmla="*/ 124 w 168"/>
                <a:gd name="T23" fmla="*/ 168 h 216"/>
                <a:gd name="T24" fmla="*/ 116 w 168"/>
                <a:gd name="T25" fmla="*/ 4 h 216"/>
                <a:gd name="T26" fmla="*/ 164 w 168"/>
                <a:gd name="T27" fmla="*/ 52 h 216"/>
                <a:gd name="T28" fmla="*/ 116 w 168"/>
                <a:gd name="T29" fmla="*/ 52 h 216"/>
                <a:gd name="T30" fmla="*/ 116 w 168"/>
                <a:gd name="T31" fmla="*/ 4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8" h="216">
                  <a:moveTo>
                    <a:pt x="124" y="168"/>
                  </a:moveTo>
                  <a:cubicBezTo>
                    <a:pt x="124" y="142"/>
                    <a:pt x="143" y="121"/>
                    <a:pt x="168" y="117"/>
                  </a:cubicBezTo>
                  <a:cubicBezTo>
                    <a:pt x="168" y="52"/>
                    <a:pt x="168" y="52"/>
                    <a:pt x="168" y="52"/>
                  </a:cubicBezTo>
                  <a:cubicBezTo>
                    <a:pt x="168" y="51"/>
                    <a:pt x="168" y="50"/>
                    <a:pt x="167" y="49"/>
                  </a:cubicBezTo>
                  <a:cubicBezTo>
                    <a:pt x="119" y="1"/>
                    <a:pt x="119" y="1"/>
                    <a:pt x="119" y="1"/>
                  </a:cubicBezTo>
                  <a:cubicBezTo>
                    <a:pt x="118" y="0"/>
                    <a:pt x="117" y="0"/>
                    <a:pt x="116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12"/>
                    <a:pt x="0" y="212"/>
                    <a:pt x="0" y="212"/>
                  </a:cubicBezTo>
                  <a:cubicBezTo>
                    <a:pt x="0" y="214"/>
                    <a:pt x="2" y="216"/>
                    <a:pt x="4" y="216"/>
                  </a:cubicBezTo>
                  <a:cubicBezTo>
                    <a:pt x="156" y="216"/>
                    <a:pt x="156" y="216"/>
                    <a:pt x="156" y="216"/>
                  </a:cubicBezTo>
                  <a:cubicBezTo>
                    <a:pt x="137" y="208"/>
                    <a:pt x="124" y="190"/>
                    <a:pt x="124" y="168"/>
                  </a:cubicBezTo>
                  <a:close/>
                  <a:moveTo>
                    <a:pt x="116" y="4"/>
                  </a:moveTo>
                  <a:cubicBezTo>
                    <a:pt x="164" y="52"/>
                    <a:pt x="164" y="52"/>
                    <a:pt x="164" y="52"/>
                  </a:cubicBezTo>
                  <a:cubicBezTo>
                    <a:pt x="116" y="52"/>
                    <a:pt x="116" y="52"/>
                    <a:pt x="116" y="52"/>
                  </a:cubicBezTo>
                  <a:lnTo>
                    <a:pt x="116" y="4"/>
                  </a:lnTo>
                  <a:close/>
                </a:path>
              </a:pathLst>
            </a:custGeom>
            <a:grpFill/>
            <a:ln w="9525">
              <a:solidFill>
                <a:srgbClr val="A3B3C1"/>
              </a:solidFill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844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110" name="Freeform 21">
              <a:extLst>
                <a:ext uri="{FF2B5EF4-FFF2-40B4-BE49-F238E27FC236}">
                  <a16:creationId xmlns:a16="http://schemas.microsoft.com/office/drawing/2014/main" xmlns="" id="{2D80FC8C-DA43-41E1-8008-24999B6844F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82435" y="2748888"/>
              <a:ext cx="168276" cy="180975"/>
            </a:xfrm>
            <a:custGeom>
              <a:avLst/>
              <a:gdLst>
                <a:gd name="T0" fmla="*/ 107 w 108"/>
                <a:gd name="T1" fmla="*/ 109 h 116"/>
                <a:gd name="T2" fmla="*/ 80 w 108"/>
                <a:gd name="T3" fmla="*/ 82 h 116"/>
                <a:gd name="T4" fmla="*/ 74 w 108"/>
                <a:gd name="T5" fmla="*/ 76 h 116"/>
                <a:gd name="T6" fmla="*/ 88 w 108"/>
                <a:gd name="T7" fmla="*/ 44 h 116"/>
                <a:gd name="T8" fmla="*/ 44 w 108"/>
                <a:gd name="T9" fmla="*/ 0 h 116"/>
                <a:gd name="T10" fmla="*/ 0 w 108"/>
                <a:gd name="T11" fmla="*/ 44 h 116"/>
                <a:gd name="T12" fmla="*/ 44 w 108"/>
                <a:gd name="T13" fmla="*/ 88 h 116"/>
                <a:gd name="T14" fmla="*/ 67 w 108"/>
                <a:gd name="T15" fmla="*/ 81 h 116"/>
                <a:gd name="T16" fmla="*/ 73 w 108"/>
                <a:gd name="T17" fmla="*/ 87 h 116"/>
                <a:gd name="T18" fmla="*/ 101 w 108"/>
                <a:gd name="T19" fmla="*/ 115 h 116"/>
                <a:gd name="T20" fmla="*/ 104 w 108"/>
                <a:gd name="T21" fmla="*/ 116 h 116"/>
                <a:gd name="T22" fmla="*/ 107 w 108"/>
                <a:gd name="T23" fmla="*/ 115 h 116"/>
                <a:gd name="T24" fmla="*/ 107 w 108"/>
                <a:gd name="T25" fmla="*/ 109 h 116"/>
                <a:gd name="T26" fmla="*/ 44 w 108"/>
                <a:gd name="T27" fmla="*/ 80 h 116"/>
                <a:gd name="T28" fmla="*/ 8 w 108"/>
                <a:gd name="T29" fmla="*/ 44 h 116"/>
                <a:gd name="T30" fmla="*/ 44 w 108"/>
                <a:gd name="T31" fmla="*/ 8 h 116"/>
                <a:gd name="T32" fmla="*/ 80 w 108"/>
                <a:gd name="T33" fmla="*/ 44 h 116"/>
                <a:gd name="T34" fmla="*/ 44 w 108"/>
                <a:gd name="T35" fmla="*/ 8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8" h="116">
                  <a:moveTo>
                    <a:pt x="107" y="109"/>
                  </a:moveTo>
                  <a:cubicBezTo>
                    <a:pt x="80" y="82"/>
                    <a:pt x="80" y="82"/>
                    <a:pt x="80" y="82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83" y="68"/>
                    <a:pt x="88" y="57"/>
                    <a:pt x="88" y="44"/>
                  </a:cubicBezTo>
                  <a:cubicBezTo>
                    <a:pt x="88" y="20"/>
                    <a:pt x="68" y="0"/>
                    <a:pt x="44" y="0"/>
                  </a:cubicBezTo>
                  <a:cubicBezTo>
                    <a:pt x="20" y="0"/>
                    <a:pt x="0" y="20"/>
                    <a:pt x="0" y="44"/>
                  </a:cubicBezTo>
                  <a:cubicBezTo>
                    <a:pt x="0" y="68"/>
                    <a:pt x="20" y="88"/>
                    <a:pt x="44" y="88"/>
                  </a:cubicBezTo>
                  <a:cubicBezTo>
                    <a:pt x="53" y="88"/>
                    <a:pt x="61" y="85"/>
                    <a:pt x="67" y="81"/>
                  </a:cubicBezTo>
                  <a:cubicBezTo>
                    <a:pt x="73" y="87"/>
                    <a:pt x="73" y="87"/>
                    <a:pt x="73" y="87"/>
                  </a:cubicBezTo>
                  <a:cubicBezTo>
                    <a:pt x="101" y="115"/>
                    <a:pt x="101" y="115"/>
                    <a:pt x="101" y="115"/>
                  </a:cubicBezTo>
                  <a:cubicBezTo>
                    <a:pt x="102" y="116"/>
                    <a:pt x="103" y="116"/>
                    <a:pt x="104" y="116"/>
                  </a:cubicBezTo>
                  <a:cubicBezTo>
                    <a:pt x="105" y="116"/>
                    <a:pt x="106" y="116"/>
                    <a:pt x="107" y="115"/>
                  </a:cubicBezTo>
                  <a:cubicBezTo>
                    <a:pt x="108" y="113"/>
                    <a:pt x="108" y="111"/>
                    <a:pt x="107" y="109"/>
                  </a:cubicBezTo>
                  <a:close/>
                  <a:moveTo>
                    <a:pt x="44" y="80"/>
                  </a:moveTo>
                  <a:cubicBezTo>
                    <a:pt x="24" y="80"/>
                    <a:pt x="8" y="64"/>
                    <a:pt x="8" y="44"/>
                  </a:cubicBezTo>
                  <a:cubicBezTo>
                    <a:pt x="8" y="24"/>
                    <a:pt x="24" y="8"/>
                    <a:pt x="44" y="8"/>
                  </a:cubicBezTo>
                  <a:cubicBezTo>
                    <a:pt x="64" y="8"/>
                    <a:pt x="80" y="24"/>
                    <a:pt x="80" y="44"/>
                  </a:cubicBezTo>
                  <a:cubicBezTo>
                    <a:pt x="80" y="64"/>
                    <a:pt x="64" y="80"/>
                    <a:pt x="44" y="80"/>
                  </a:cubicBezTo>
                  <a:close/>
                </a:path>
              </a:pathLst>
            </a:custGeom>
            <a:grpFill/>
            <a:ln w="9525">
              <a:solidFill>
                <a:srgbClr val="A3B3C1"/>
              </a:solidFill>
              <a:round/>
              <a:headEnd/>
              <a:tailEnd/>
            </a:ln>
          </p:spPr>
          <p:txBody>
            <a:bodyPr vert="horz" wrap="square" lIns="64294" tIns="32147" rIns="64294" bIns="32147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844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72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dy Slides">
  <a:themeElements>
    <a:clrScheme name="DCSA">
      <a:dk1>
        <a:sysClr val="windowText" lastClr="000000"/>
      </a:dk1>
      <a:lt1>
        <a:sysClr val="window" lastClr="FFFFFF"/>
      </a:lt1>
      <a:dk2>
        <a:srgbClr val="001F3B"/>
      </a:dk2>
      <a:lt2>
        <a:srgbClr val="E7E6E6"/>
      </a:lt2>
      <a:accent1>
        <a:srgbClr val="277AAC"/>
      </a:accent1>
      <a:accent2>
        <a:srgbClr val="F5D01D"/>
      </a:accent2>
      <a:accent3>
        <a:srgbClr val="658D96"/>
      </a:accent3>
      <a:accent4>
        <a:srgbClr val="045264"/>
      </a:accent4>
      <a:accent5>
        <a:srgbClr val="77A378"/>
      </a:accent5>
      <a:accent6>
        <a:srgbClr val="D09A1F"/>
      </a:accent6>
      <a:hlink>
        <a:srgbClr val="0563C1"/>
      </a:hlink>
      <a:folHlink>
        <a:srgbClr val="954F72"/>
      </a:folHlink>
    </a:clrScheme>
    <a:fontScheme name="DCSA Word Document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CSA_PPT Template_070819-v2" id="{9087384E-BFA4-4B6C-98C1-C9B88CDD7A2D}" vid="{D88BD9F7-A69D-4E2B-8C12-C9C791FB08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167</Words>
  <Application>Microsoft Office PowerPoint</Application>
  <PresentationFormat>On-screen Show (4:3)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Body Slides</vt:lpstr>
      <vt:lpstr>High Level PCL Process</vt:lpstr>
    </vt:vector>
  </TitlesOfParts>
  <Company>Defense Counter Intelligence and Security Agency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Level PCL Process</dc:title>
  <dc:creator>Bailey, Zaakia, CIV, DCSA</dc:creator>
  <cp:lastModifiedBy>Bailey, Zaakia, CIV, DCSA</cp:lastModifiedBy>
  <cp:revision>1</cp:revision>
  <dcterms:created xsi:type="dcterms:W3CDTF">2019-10-15T18:03:04Z</dcterms:created>
  <dcterms:modified xsi:type="dcterms:W3CDTF">2019-10-15T18:03:59Z</dcterms:modified>
</cp:coreProperties>
</file>